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0.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1.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2.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13.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14.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notesSlides/notesSlide15.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notesSlides/notesSlide16.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notesSlides/notesSlide17.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notesSlides/notesSlide18.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notesSlides/notesSlide20.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notesSlides/notesSlide21.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notesSlides/notesSlide22.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910" r:id="rId2"/>
    <p:sldId id="259" r:id="rId3"/>
    <p:sldId id="808" r:id="rId4"/>
    <p:sldId id="911" r:id="rId5"/>
    <p:sldId id="934" r:id="rId6"/>
    <p:sldId id="908" r:id="rId7"/>
    <p:sldId id="912" r:id="rId8"/>
    <p:sldId id="909" r:id="rId9"/>
    <p:sldId id="872" r:id="rId10"/>
    <p:sldId id="915" r:id="rId11"/>
    <p:sldId id="916" r:id="rId12"/>
    <p:sldId id="917" r:id="rId13"/>
    <p:sldId id="918" r:id="rId14"/>
    <p:sldId id="919" r:id="rId15"/>
    <p:sldId id="920" r:id="rId16"/>
    <p:sldId id="921" r:id="rId17"/>
    <p:sldId id="922" r:id="rId18"/>
    <p:sldId id="923" r:id="rId19"/>
    <p:sldId id="924" r:id="rId20"/>
    <p:sldId id="925" r:id="rId21"/>
    <p:sldId id="926" r:id="rId22"/>
    <p:sldId id="927" r:id="rId23"/>
    <p:sldId id="928" r:id="rId24"/>
    <p:sldId id="929" r:id="rId25"/>
    <p:sldId id="930" r:id="rId26"/>
    <p:sldId id="931" r:id="rId27"/>
    <p:sldId id="932" r:id="rId28"/>
    <p:sldId id="933" r:id="rId29"/>
    <p:sldId id="913" r:id="rId30"/>
    <p:sldId id="348" r:id="rId31"/>
    <p:sldId id="268" r:id="rId32"/>
    <p:sldId id="914" r:id="rId33"/>
  </p:sldIdLst>
  <p:sldSz cx="9144000" cy="6858000" type="screen4x3"/>
  <p:notesSz cx="6799263" cy="99298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83A1"/>
    <a:srgbClr val="81BB4D"/>
    <a:srgbClr val="D2E6C0"/>
    <a:srgbClr val="CCE3B7"/>
    <a:srgbClr val="BBDA9E"/>
    <a:srgbClr val="A3CD7D"/>
    <a:srgbClr val="F1F8EC"/>
    <a:srgbClr val="E3F0D8"/>
    <a:srgbClr val="158DB0"/>
    <a:srgbClr val="269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246" autoAdjust="0"/>
  </p:normalViewPr>
  <p:slideViewPr>
    <p:cSldViewPr>
      <p:cViewPr varScale="1">
        <p:scale>
          <a:sx n="104" d="100"/>
          <a:sy n="104" d="100"/>
        </p:scale>
        <p:origin x="1638" y="96"/>
      </p:cViewPr>
      <p:guideLst>
        <p:guide orient="horz" pos="2160"/>
        <p:guide pos="2880"/>
      </p:guideLst>
    </p:cSldViewPr>
  </p:slideViewPr>
  <p:notesTextViewPr>
    <p:cViewPr>
      <p:scale>
        <a:sx n="1" d="1"/>
        <a:sy n="1" d="1"/>
      </p:scale>
      <p:origin x="0" y="0"/>
    </p:cViewPr>
  </p:notesTextViewPr>
  <p:sorterViewPr>
    <p:cViewPr>
      <p:scale>
        <a:sx n="100" d="100"/>
        <a:sy n="100" d="100"/>
      </p:scale>
      <p:origin x="0" y="-36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22.xml"/></Relationships>
</file>

<file path=ppt/charts/_rels/chart3.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server-1\skds\skds\Diana_Kalnina\Projekti_2020\Ziepniekkalns\Rez\Grafiki_Ziepniekkaln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530728908909112"/>
          <c:y val="0.13395642240785813"/>
          <c:w val="0.42311839088586123"/>
          <c:h val="0.68163740063899381"/>
        </c:manualLayout>
      </c:layout>
      <c:pieChart>
        <c:varyColors val="1"/>
        <c:ser>
          <c:idx val="1"/>
          <c:order val="0"/>
          <c:dPt>
            <c:idx val="0"/>
            <c:bubble3D val="0"/>
            <c:spPr>
              <a:solidFill>
                <a:srgbClr val="81BB4D"/>
              </a:solidFill>
            </c:spPr>
            <c:extLst>
              <c:ext xmlns:c16="http://schemas.microsoft.com/office/drawing/2014/chart" uri="{C3380CC4-5D6E-409C-BE32-E72D297353CC}">
                <c16:uniqueId val="{00000001-AD6E-4721-A0F2-C4B9BF501F9C}"/>
              </c:ext>
            </c:extLst>
          </c:dPt>
          <c:dPt>
            <c:idx val="1"/>
            <c:bubble3D val="0"/>
            <c:spPr>
              <a:solidFill>
                <a:srgbClr val="158DB0"/>
              </a:solidFill>
            </c:spPr>
            <c:extLst>
              <c:ext xmlns:c16="http://schemas.microsoft.com/office/drawing/2014/chart" uri="{C3380CC4-5D6E-409C-BE32-E72D297353CC}">
                <c16:uniqueId val="{00000003-AD6E-4721-A0F2-C4B9BF501F9C}"/>
              </c:ext>
            </c:extLst>
          </c:dPt>
          <c:dPt>
            <c:idx val="2"/>
            <c:bubble3D val="0"/>
            <c:spPr>
              <a:solidFill>
                <a:schemeClr val="bg1">
                  <a:lumMod val="75000"/>
                </a:schemeClr>
              </a:solidFill>
            </c:spPr>
            <c:extLst>
              <c:ext xmlns:c16="http://schemas.microsoft.com/office/drawing/2014/chart" uri="{C3380CC4-5D6E-409C-BE32-E72D297353CC}">
                <c16:uniqueId val="{00000005-AD6E-4721-A0F2-C4B9BF501F9C}"/>
              </c:ext>
            </c:extLst>
          </c:dPt>
          <c:dPt>
            <c:idx val="3"/>
            <c:bubble3D val="0"/>
            <c:spPr>
              <a:solidFill>
                <a:srgbClr val="FFC000"/>
              </a:solidFill>
            </c:spPr>
            <c:extLst>
              <c:ext xmlns:c16="http://schemas.microsoft.com/office/drawing/2014/chart" uri="{C3380CC4-5D6E-409C-BE32-E72D297353CC}">
                <c16:uniqueId val="{00000007-AD6E-4721-A0F2-C4B9BF501F9C}"/>
              </c:ext>
            </c:extLst>
          </c:dPt>
          <c:dPt>
            <c:idx val="4"/>
            <c:bubble3D val="0"/>
            <c:spPr>
              <a:solidFill>
                <a:schemeClr val="bg1">
                  <a:lumMod val="75000"/>
                </a:schemeClr>
              </a:solidFill>
            </c:spPr>
            <c:extLst>
              <c:ext xmlns:c16="http://schemas.microsoft.com/office/drawing/2014/chart" uri="{C3380CC4-5D6E-409C-BE32-E72D297353CC}">
                <c16:uniqueId val="{00000009-AD6E-4721-A0F2-C4B9BF501F9C}"/>
              </c:ext>
            </c:extLst>
          </c:dPt>
          <c:dLbls>
            <c:dLbl>
              <c:idx val="4"/>
              <c:layout>
                <c:manualLayout>
                  <c:x val="-2.1613832853025938E-2"/>
                  <c:y val="5.24616626311541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D6E-4721-A0F2-C4B9BF501F9C}"/>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Dati!$B$3:$B$5</c:f>
              <c:strCache>
                <c:ptCount val="3"/>
                <c:pt idx="0">
                  <c:v>Jā</c:v>
                </c:pt>
                <c:pt idx="1">
                  <c:v>Nē</c:v>
                </c:pt>
                <c:pt idx="2">
                  <c:v>Grūti pateikt</c:v>
                </c:pt>
              </c:strCache>
            </c:strRef>
          </c:cat>
          <c:val>
            <c:numRef>
              <c:f>Dati!$C$3:$C$5</c:f>
              <c:numCache>
                <c:formatCode>0</c:formatCode>
                <c:ptCount val="3"/>
                <c:pt idx="0">
                  <c:v>53.114754098360656</c:v>
                </c:pt>
                <c:pt idx="1">
                  <c:v>45.245901639344261</c:v>
                </c:pt>
                <c:pt idx="2">
                  <c:v>1.639344262295082</c:v>
                </c:pt>
              </c:numCache>
            </c:numRef>
          </c:val>
          <c:extLst>
            <c:ext xmlns:c16="http://schemas.microsoft.com/office/drawing/2014/chart" uri="{C3380CC4-5D6E-409C-BE32-E72D297353CC}">
              <c16:uniqueId val="{0000000A-AD6E-4721-A0F2-C4B9BF501F9C}"/>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563870461074253"/>
          <c:y val="0.14726607774631487"/>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0.15895502782399631"/>
          <c:w val="0.62818909817247326"/>
          <c:h val="0.82631298214328353"/>
        </c:manualLayout>
      </c:layout>
      <c:barChart>
        <c:barDir val="bar"/>
        <c:grouping val="stacked"/>
        <c:varyColors val="0"/>
        <c:ser>
          <c:idx val="0"/>
          <c:order val="0"/>
          <c:tx>
            <c:strRef>
              <c:f>Dati!$C$90</c:f>
              <c:strCache>
                <c:ptCount val="1"/>
                <c:pt idx="0">
                  <c:v>.</c:v>
                </c:pt>
              </c:strCache>
            </c:strRef>
          </c:tx>
          <c:spPr>
            <a:noFill/>
          </c:spPr>
          <c:invertIfNegative val="0"/>
          <c:cat>
            <c:strRef>
              <c:f>Dati!$B$91:$B$96</c:f>
              <c:strCache>
                <c:ptCount val="6"/>
                <c:pt idx="0">
                  <c:v>Populāru mūziķu koncerti</c:v>
                </c:pt>
                <c:pt idx="1">
                  <c:v>Gadskārtu svinēšana</c:v>
                </c:pt>
                <c:pt idx="2">
                  <c:v>Improvizācijas teātris “Stand-up”</c:v>
                </c:pt>
                <c:pt idx="3">
                  <c:v>Pasākumi ģimenēm ar bērniem</c:v>
                </c:pt>
                <c:pt idx="4">
                  <c:v>Dzejas un prozas lasījumi</c:v>
                </c:pt>
                <c:pt idx="5">
                  <c:v>Deju meistarklases (piemēram, salsa, līnijdejas, hip-hops)</c:v>
                </c:pt>
              </c:strCache>
            </c:strRef>
          </c:cat>
          <c:val>
            <c:numRef>
              <c:f>Dati!$C$91:$C$96</c:f>
              <c:numCache>
                <c:formatCode>0</c:formatCode>
                <c:ptCount val="6"/>
                <c:pt idx="0">
                  <c:v>49.295081967213108</c:v>
                </c:pt>
                <c:pt idx="1">
                  <c:v>35.196721311475407</c:v>
                </c:pt>
                <c:pt idx="2">
                  <c:v>26.344262295081968</c:v>
                </c:pt>
                <c:pt idx="3">
                  <c:v>20.770491803278688</c:v>
                </c:pt>
                <c:pt idx="4">
                  <c:v>15.196721311475407</c:v>
                </c:pt>
                <c:pt idx="5">
                  <c:v>7</c:v>
                </c:pt>
              </c:numCache>
            </c:numRef>
          </c:val>
          <c:extLst>
            <c:ext xmlns:c16="http://schemas.microsoft.com/office/drawing/2014/chart" uri="{C3380CC4-5D6E-409C-BE32-E72D297353CC}">
              <c16:uniqueId val="{00000000-507D-418C-92E5-0E7AE6BFA24B}"/>
            </c:ext>
          </c:extLst>
        </c:ser>
        <c:ser>
          <c:idx val="1"/>
          <c:order val="1"/>
          <c:tx>
            <c:strRef>
              <c:f>Dati!$D$90</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Dati!$B$91:$B$96</c:f>
              <c:strCache>
                <c:ptCount val="6"/>
                <c:pt idx="0">
                  <c:v>Populāru mūziķu koncerti</c:v>
                </c:pt>
                <c:pt idx="1">
                  <c:v>Gadskārtu svinēšana</c:v>
                </c:pt>
                <c:pt idx="2">
                  <c:v>Improvizācijas teātris “Stand-up”</c:v>
                </c:pt>
                <c:pt idx="3">
                  <c:v>Pasākumi ģimenēm ar bērniem</c:v>
                </c:pt>
                <c:pt idx="4">
                  <c:v>Dzejas un prozas lasījumi</c:v>
                </c:pt>
                <c:pt idx="5">
                  <c:v>Deju meistarklases (piemēram, salsa, līnijdejas, hip-hops)</c:v>
                </c:pt>
              </c:strCache>
            </c:strRef>
          </c:cat>
          <c:val>
            <c:numRef>
              <c:f>Dati!$D$91:$D$96</c:f>
              <c:numCache>
                <c:formatCode>0</c:formatCode>
                <c:ptCount val="6"/>
                <c:pt idx="0">
                  <c:v>16.721311475409838</c:v>
                </c:pt>
                <c:pt idx="1">
                  <c:v>30.819672131147541</c:v>
                </c:pt>
                <c:pt idx="2">
                  <c:v>39.672131147540981</c:v>
                </c:pt>
                <c:pt idx="3">
                  <c:v>45.245901639344261</c:v>
                </c:pt>
                <c:pt idx="4">
                  <c:v>50.819672131147541</c:v>
                </c:pt>
                <c:pt idx="5">
                  <c:v>59.016393442622949</c:v>
                </c:pt>
              </c:numCache>
            </c:numRef>
          </c:val>
          <c:extLst>
            <c:ext xmlns:c16="http://schemas.microsoft.com/office/drawing/2014/chart" uri="{C3380CC4-5D6E-409C-BE32-E72D297353CC}">
              <c16:uniqueId val="{00000001-507D-418C-92E5-0E7AE6BFA24B}"/>
            </c:ext>
          </c:extLst>
        </c:ser>
        <c:ser>
          <c:idx val="2"/>
          <c:order val="2"/>
          <c:tx>
            <c:strRef>
              <c:f>Dati!$E$90</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Dati!$B$91:$B$96</c:f>
              <c:strCache>
                <c:ptCount val="6"/>
                <c:pt idx="0">
                  <c:v>Populāru mūziķu koncerti</c:v>
                </c:pt>
                <c:pt idx="1">
                  <c:v>Gadskārtu svinēšana</c:v>
                </c:pt>
                <c:pt idx="2">
                  <c:v>Improvizācijas teātris “Stand-up”</c:v>
                </c:pt>
                <c:pt idx="3">
                  <c:v>Pasākumi ģimenēm ar bērniem</c:v>
                </c:pt>
                <c:pt idx="4">
                  <c:v>Dzejas un prozas lasījumi</c:v>
                </c:pt>
                <c:pt idx="5">
                  <c:v>Deju meistarklases (piemēram, salsa, līnijdejas, hip-hops)</c:v>
                </c:pt>
              </c:strCache>
            </c:strRef>
          </c:cat>
          <c:val>
            <c:numRef>
              <c:f>Dati!$E$91:$E$96</c:f>
              <c:numCache>
                <c:formatCode>0</c:formatCode>
                <c:ptCount val="6"/>
                <c:pt idx="0">
                  <c:v>80</c:v>
                </c:pt>
                <c:pt idx="1">
                  <c:v>65.901639344262293</c:v>
                </c:pt>
                <c:pt idx="2">
                  <c:v>55.081967213114751</c:v>
                </c:pt>
                <c:pt idx="3">
                  <c:v>53.114754098360656</c:v>
                </c:pt>
                <c:pt idx="4">
                  <c:v>44.26229508196721</c:v>
                </c:pt>
                <c:pt idx="5">
                  <c:v>36.393442622950822</c:v>
                </c:pt>
              </c:numCache>
            </c:numRef>
          </c:val>
          <c:extLst>
            <c:ext xmlns:c16="http://schemas.microsoft.com/office/drawing/2014/chart" uri="{C3380CC4-5D6E-409C-BE32-E72D297353CC}">
              <c16:uniqueId val="{00000002-507D-418C-92E5-0E7AE6BFA24B}"/>
            </c:ext>
          </c:extLst>
        </c:ser>
        <c:ser>
          <c:idx val="3"/>
          <c:order val="3"/>
          <c:tx>
            <c:strRef>
              <c:f>Dati!$F$90</c:f>
              <c:strCache>
                <c:ptCount val="1"/>
                <c:pt idx="0">
                  <c:v>.</c:v>
                </c:pt>
              </c:strCache>
            </c:strRef>
          </c:tx>
          <c:spPr>
            <a:noFill/>
          </c:spPr>
          <c:invertIfNegative val="0"/>
          <c:cat>
            <c:strRef>
              <c:f>Dati!$B$91:$B$96</c:f>
              <c:strCache>
                <c:ptCount val="6"/>
                <c:pt idx="0">
                  <c:v>Populāru mūziķu koncerti</c:v>
                </c:pt>
                <c:pt idx="1">
                  <c:v>Gadskārtu svinēšana</c:v>
                </c:pt>
                <c:pt idx="2">
                  <c:v>Improvizācijas teātris “Stand-up”</c:v>
                </c:pt>
                <c:pt idx="3">
                  <c:v>Pasākumi ģimenēm ar bērniem</c:v>
                </c:pt>
                <c:pt idx="4">
                  <c:v>Dzejas un prozas lasījumi</c:v>
                </c:pt>
                <c:pt idx="5">
                  <c:v>Deju meistarklases (piemēram, salsa, līnijdejas, hip-hops)</c:v>
                </c:pt>
              </c:strCache>
            </c:strRef>
          </c:cat>
          <c:val>
            <c:numRef>
              <c:f>Dati!$F$91:$F$96</c:f>
              <c:numCache>
                <c:formatCode>0</c:formatCode>
                <c:ptCount val="6"/>
                <c:pt idx="0">
                  <c:v>7</c:v>
                </c:pt>
                <c:pt idx="1">
                  <c:v>21.098360655737707</c:v>
                </c:pt>
                <c:pt idx="2">
                  <c:v>31.918032786885249</c:v>
                </c:pt>
                <c:pt idx="3">
                  <c:v>33.885245901639344</c:v>
                </c:pt>
                <c:pt idx="4">
                  <c:v>42.73770491803279</c:v>
                </c:pt>
                <c:pt idx="5">
                  <c:v>50.606557377049178</c:v>
                </c:pt>
              </c:numCache>
            </c:numRef>
          </c:val>
          <c:extLst>
            <c:ext xmlns:c16="http://schemas.microsoft.com/office/drawing/2014/chart" uri="{C3380CC4-5D6E-409C-BE32-E72D297353CC}">
              <c16:uniqueId val="{00000003-507D-418C-92E5-0E7AE6BFA24B}"/>
            </c:ext>
          </c:extLst>
        </c:ser>
        <c:ser>
          <c:idx val="4"/>
          <c:order val="4"/>
          <c:tx>
            <c:strRef>
              <c:f>Dati!$G$90</c:f>
              <c:strCache>
                <c:ptCount val="1"/>
                <c:pt idx="0">
                  <c:v>Grūti pateikt</c:v>
                </c:pt>
              </c:strCache>
            </c:strRef>
          </c:tx>
          <c:spPr>
            <a:solidFill>
              <a:sysClr val="window" lastClr="FFFFFF">
                <a:lumMod val="75000"/>
              </a:sysClr>
            </a:solidFill>
          </c:spPr>
          <c:invertIfNegative val="0"/>
          <c:dLbls>
            <c:dLbl>
              <c:idx val="3"/>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07D-418C-92E5-0E7AE6BFA24B}"/>
                </c:ext>
              </c:extLst>
            </c:dLbl>
            <c:spPr>
              <a:noFill/>
              <a:ln>
                <a:noFill/>
              </a:ln>
              <a:effectLst/>
            </c:spPr>
            <c:txPr>
              <a:bodyPr wrap="square" lIns="38100" tIns="19050" rIns="38100" bIns="19050" anchor="ctr">
                <a:spAutoFit/>
              </a:bodyPr>
              <a:lstStyle/>
              <a:p>
                <a:pPr>
                  <a:defRPr sz="1000"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Dati!$B$91:$B$96</c:f>
              <c:strCache>
                <c:ptCount val="6"/>
                <c:pt idx="0">
                  <c:v>Populāru mūziķu koncerti</c:v>
                </c:pt>
                <c:pt idx="1">
                  <c:v>Gadskārtu svinēšana</c:v>
                </c:pt>
                <c:pt idx="2">
                  <c:v>Improvizācijas teātris “Stand-up”</c:v>
                </c:pt>
                <c:pt idx="3">
                  <c:v>Pasākumi ģimenēm ar bērniem</c:v>
                </c:pt>
                <c:pt idx="4">
                  <c:v>Dzejas un prozas lasījumi</c:v>
                </c:pt>
                <c:pt idx="5">
                  <c:v>Deju meistarklases (piemēram, salsa, līnijdejas, hip-hops)</c:v>
                </c:pt>
              </c:strCache>
            </c:strRef>
          </c:cat>
          <c:val>
            <c:numRef>
              <c:f>Dati!$G$91:$G$96</c:f>
              <c:numCache>
                <c:formatCode>0</c:formatCode>
                <c:ptCount val="6"/>
                <c:pt idx="0">
                  <c:v>3.278688524590164</c:v>
                </c:pt>
                <c:pt idx="1">
                  <c:v>3.278688524590164</c:v>
                </c:pt>
                <c:pt idx="2">
                  <c:v>5.2459016393442619</c:v>
                </c:pt>
                <c:pt idx="3">
                  <c:v>1.639344262295082</c:v>
                </c:pt>
                <c:pt idx="4">
                  <c:v>4.918032786885246</c:v>
                </c:pt>
                <c:pt idx="5">
                  <c:v>4.5901639344262293</c:v>
                </c:pt>
              </c:numCache>
            </c:numRef>
          </c:val>
          <c:extLst>
            <c:ext xmlns:c16="http://schemas.microsoft.com/office/drawing/2014/chart" uri="{C3380CC4-5D6E-409C-BE32-E72D297353CC}">
              <c16:uniqueId val="{00000005-507D-418C-92E5-0E7AE6BFA24B}"/>
            </c:ext>
          </c:extLst>
        </c:ser>
        <c:dLbls>
          <c:showLegendKey val="0"/>
          <c:showVal val="0"/>
          <c:showCatName val="0"/>
          <c:showSerName val="0"/>
          <c:showPercent val="0"/>
          <c:showBubbleSize val="0"/>
        </c:dLbls>
        <c:gapWidth val="20"/>
        <c:overlap val="100"/>
        <c:axId val="430290160"/>
        <c:axId val="430284280"/>
      </c:barChart>
      <c:catAx>
        <c:axId val="43029016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lv-LV"/>
          </a:p>
        </c:txPr>
        <c:crossAx val="430284280"/>
        <c:crossesAt val="66"/>
        <c:auto val="1"/>
        <c:lblAlgn val="ctr"/>
        <c:lblOffset val="100"/>
        <c:tickLblSkip val="1"/>
        <c:tickMarkSkip val="1"/>
        <c:noMultiLvlLbl val="0"/>
      </c:catAx>
      <c:valAx>
        <c:axId val="430284280"/>
        <c:scaling>
          <c:orientation val="minMax"/>
          <c:min val="0"/>
        </c:scaling>
        <c:delete val="1"/>
        <c:axPos val="t"/>
        <c:numFmt formatCode="0" sourceLinked="1"/>
        <c:majorTickMark val="out"/>
        <c:minorTickMark val="none"/>
        <c:tickLblPos val="nextTo"/>
        <c:crossAx val="430290160"/>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200">
                <a:solidFill>
                  <a:sysClr val="windowText" lastClr="000000"/>
                </a:solidFill>
              </a:defRPr>
            </a:pPr>
            <a:endParaRPr lang="lv-LV"/>
          </a:p>
        </c:txPr>
      </c:legendEntry>
      <c:layout>
        <c:manualLayout>
          <c:xMode val="edge"/>
          <c:yMode val="edge"/>
          <c:x val="0.5030458625632348"/>
          <c:y val="5.3676134750459827E-2"/>
          <c:w val="0.4927616505376412"/>
          <c:h val="9.7687962654355295E-2"/>
        </c:manualLayout>
      </c:layout>
      <c:overlay val="0"/>
      <c:txPr>
        <a:bodyPr/>
        <a:lstStyle/>
        <a:p>
          <a:pPr>
            <a:defRPr sz="12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5679270440539905"/>
          <c:h val="0.92173139340798527"/>
        </c:manualLayout>
      </c:layout>
      <c:barChart>
        <c:barDir val="bar"/>
        <c:grouping val="stacked"/>
        <c:varyColors val="0"/>
        <c:ser>
          <c:idx val="0"/>
          <c:order val="0"/>
          <c:tx>
            <c:strRef>
              <c:f>Dati!$C$99</c:f>
              <c:strCache>
                <c:ptCount val="1"/>
                <c:pt idx="0">
                  <c:v>.</c:v>
                </c:pt>
              </c:strCache>
            </c:strRef>
          </c:tx>
          <c:spPr>
            <a:noFill/>
          </c:spPr>
          <c:invertIfNegative val="0"/>
          <c:cat>
            <c:strRef>
              <c:f>Dati!$B$100:$B$114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Dati!$C$100:$C$114</c:f>
              <c:numCache>
                <c:formatCode>0</c:formatCode>
                <c:ptCount val="15"/>
                <c:pt idx="0">
                  <c:v>14.97004654928152</c:v>
                </c:pt>
                <c:pt idx="1">
                  <c:v>31.691358024691358</c:v>
                </c:pt>
                <c:pt idx="2">
                  <c:v>8.7905946659127316</c:v>
                </c:pt>
                <c:pt idx="3">
                  <c:v>19.62239250744998</c:v>
                </c:pt>
                <c:pt idx="4">
                  <c:v>31.691358024691358</c:v>
                </c:pt>
                <c:pt idx="5">
                  <c:v>19.383665716999047</c:v>
                </c:pt>
                <c:pt idx="6">
                  <c:v>17.22594921965991</c:v>
                </c:pt>
                <c:pt idx="7">
                  <c:v>7</c:v>
                </c:pt>
                <c:pt idx="8">
                  <c:v>31.691358024691358</c:v>
                </c:pt>
                <c:pt idx="9">
                  <c:v>12.336519315013938</c:v>
                </c:pt>
                <c:pt idx="10">
                  <c:v>17.691358024691358</c:v>
                </c:pt>
                <c:pt idx="11">
                  <c:v>31.691358024691358</c:v>
                </c:pt>
                <c:pt idx="12">
                  <c:v>19.191358024691358</c:v>
                </c:pt>
                <c:pt idx="13">
                  <c:v>11.001702852277564</c:v>
                </c:pt>
                <c:pt idx="14">
                  <c:v>18.533463287849251</c:v>
                </c:pt>
              </c:numCache>
            </c:numRef>
          </c:val>
          <c:extLst>
            <c:ext xmlns:c16="http://schemas.microsoft.com/office/drawing/2014/chart" uri="{C3380CC4-5D6E-409C-BE32-E72D297353CC}">
              <c16:uniqueId val="{00000000-262C-4F3F-B6B3-93A29E2F0DC0}"/>
            </c:ext>
          </c:extLst>
        </c:ser>
        <c:ser>
          <c:idx val="1"/>
          <c:order val="1"/>
          <c:tx>
            <c:strRef>
              <c:f>Dati!$D$99</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Dati!$B$100:$B$114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Dati!$D$100:$D$114</c:f>
              <c:numCache>
                <c:formatCode>General</c:formatCode>
                <c:ptCount val="15"/>
                <c:pt idx="0" formatCode="0">
                  <c:v>16.721311475409838</c:v>
                </c:pt>
                <c:pt idx="2" formatCode="0">
                  <c:v>22.900763358778626</c:v>
                </c:pt>
                <c:pt idx="3" formatCode="0">
                  <c:v>12.068965517241379</c:v>
                </c:pt>
                <c:pt idx="5" formatCode="0">
                  <c:v>12.307692307692308</c:v>
                </c:pt>
                <c:pt idx="6" formatCode="0">
                  <c:v>14.465408805031446</c:v>
                </c:pt>
                <c:pt idx="7" formatCode="0">
                  <c:v>24.691358024691358</c:v>
                </c:pt>
                <c:pt idx="9" formatCode="0">
                  <c:v>19.35483870967742</c:v>
                </c:pt>
                <c:pt idx="10" formatCode="0">
                  <c:v>14</c:v>
                </c:pt>
                <c:pt idx="12" formatCode="0">
                  <c:v>12.5</c:v>
                </c:pt>
                <c:pt idx="13" formatCode="0">
                  <c:v>20.689655172413794</c:v>
                </c:pt>
                <c:pt idx="14" formatCode="0">
                  <c:v>13.157894736842104</c:v>
                </c:pt>
              </c:numCache>
            </c:numRef>
          </c:val>
          <c:extLst>
            <c:ext xmlns:c16="http://schemas.microsoft.com/office/drawing/2014/chart" uri="{C3380CC4-5D6E-409C-BE32-E72D297353CC}">
              <c16:uniqueId val="{00000001-262C-4F3F-B6B3-93A29E2F0DC0}"/>
            </c:ext>
          </c:extLst>
        </c:ser>
        <c:ser>
          <c:idx val="2"/>
          <c:order val="2"/>
          <c:tx>
            <c:strRef>
              <c:f>Dati!$E$99</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Dati!$B$100:$B$114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Dati!$E$100:$E$114</c:f>
              <c:numCache>
                <c:formatCode>General</c:formatCode>
                <c:ptCount val="15"/>
                <c:pt idx="0" formatCode="0">
                  <c:v>80</c:v>
                </c:pt>
                <c:pt idx="2" formatCode="0">
                  <c:v>74.809160305343511</c:v>
                </c:pt>
                <c:pt idx="3" formatCode="0">
                  <c:v>83.908045977011497</c:v>
                </c:pt>
                <c:pt idx="5" formatCode="0">
                  <c:v>84.615384615384613</c:v>
                </c:pt>
                <c:pt idx="6" formatCode="0">
                  <c:v>81.76100628930817</c:v>
                </c:pt>
                <c:pt idx="7" formatCode="0">
                  <c:v>72.839506172839506</c:v>
                </c:pt>
                <c:pt idx="9" formatCode="0">
                  <c:v>77.41935483870968</c:v>
                </c:pt>
                <c:pt idx="10" formatCode="0">
                  <c:v>82.666666666666671</c:v>
                </c:pt>
                <c:pt idx="12" formatCode="0">
                  <c:v>87.5</c:v>
                </c:pt>
                <c:pt idx="13" formatCode="0">
                  <c:v>76.551724137931032</c:v>
                </c:pt>
                <c:pt idx="14" formatCode="0">
                  <c:v>82.89473684210526</c:v>
                </c:pt>
              </c:numCache>
            </c:numRef>
          </c:val>
          <c:extLst>
            <c:ext xmlns:c16="http://schemas.microsoft.com/office/drawing/2014/chart" uri="{C3380CC4-5D6E-409C-BE32-E72D297353CC}">
              <c16:uniqueId val="{00000002-262C-4F3F-B6B3-93A29E2F0DC0}"/>
            </c:ext>
          </c:extLst>
        </c:ser>
        <c:ser>
          <c:idx val="3"/>
          <c:order val="3"/>
          <c:tx>
            <c:strRef>
              <c:f>Dati!$F$99</c:f>
              <c:strCache>
                <c:ptCount val="1"/>
                <c:pt idx="0">
                  <c:v>.</c:v>
                </c:pt>
              </c:strCache>
            </c:strRef>
          </c:tx>
          <c:spPr>
            <a:noFill/>
          </c:spPr>
          <c:invertIfNegative val="0"/>
          <c:cat>
            <c:strRef>
              <c:f>Dati!$B$100:$B$114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Dati!$F$100:$F$114</c:f>
              <c:numCache>
                <c:formatCode>0</c:formatCode>
                <c:ptCount val="15"/>
                <c:pt idx="0">
                  <c:v>14.5</c:v>
                </c:pt>
                <c:pt idx="1">
                  <c:v>94.5</c:v>
                </c:pt>
                <c:pt idx="2">
                  <c:v>19.690839694656489</c:v>
                </c:pt>
                <c:pt idx="3">
                  <c:v>10.591954022988503</c:v>
                </c:pt>
                <c:pt idx="4">
                  <c:v>94.5</c:v>
                </c:pt>
                <c:pt idx="5">
                  <c:v>9.8846153846153868</c:v>
                </c:pt>
                <c:pt idx="6">
                  <c:v>12.73899371069183</c:v>
                </c:pt>
                <c:pt idx="7">
                  <c:v>21.660493827160494</c:v>
                </c:pt>
                <c:pt idx="8">
                  <c:v>94.5</c:v>
                </c:pt>
                <c:pt idx="9">
                  <c:v>17.08064516129032</c:v>
                </c:pt>
                <c:pt idx="10">
                  <c:v>11.833333333333329</c:v>
                </c:pt>
                <c:pt idx="11">
                  <c:v>94.5</c:v>
                </c:pt>
                <c:pt idx="12">
                  <c:v>7</c:v>
                </c:pt>
                <c:pt idx="13">
                  <c:v>17.948275862068968</c:v>
                </c:pt>
                <c:pt idx="14">
                  <c:v>11.60526315789474</c:v>
                </c:pt>
              </c:numCache>
            </c:numRef>
          </c:val>
          <c:extLst>
            <c:ext xmlns:c16="http://schemas.microsoft.com/office/drawing/2014/chart" uri="{C3380CC4-5D6E-409C-BE32-E72D297353CC}">
              <c16:uniqueId val="{00000003-262C-4F3F-B6B3-93A29E2F0DC0}"/>
            </c:ext>
          </c:extLst>
        </c:ser>
        <c:ser>
          <c:idx val="4"/>
          <c:order val="4"/>
          <c:tx>
            <c:strRef>
              <c:f>Dati!$G$99</c:f>
              <c:strCache>
                <c:ptCount val="1"/>
                <c:pt idx="0">
                  <c:v>Grūti pateikt</c:v>
                </c:pt>
              </c:strCache>
            </c:strRef>
          </c:tx>
          <c:spPr>
            <a:solidFill>
              <a:sysClr val="window" lastClr="FFFFFF">
                <a:lumMod val="75000"/>
              </a:sysClr>
            </a:solidFill>
          </c:spPr>
          <c:invertIfNegative val="0"/>
          <c:dLbls>
            <c:dLbl>
              <c:idx val="2"/>
              <c:layout>
                <c:manualLayout>
                  <c:x val="1.7467248908296942E-2"/>
                  <c:y val="6.53594771241833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62C-4F3F-B6B3-93A29E2F0DC0}"/>
                </c:ext>
              </c:extLst>
            </c:dLbl>
            <c:dLbl>
              <c:idx val="7"/>
              <c:layout>
                <c:manualLayout>
                  <c:x val="1.5526443474041585E-2"/>
                  <c:y val="5.991216192009408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2C-4F3F-B6B3-93A29E2F0DC0}"/>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Dati!$B$100:$B$114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Dati!$G$100:$G$114</c:f>
              <c:numCache>
                <c:formatCode>General</c:formatCode>
                <c:ptCount val="15"/>
                <c:pt idx="0" formatCode="0">
                  <c:v>3.278688524590164</c:v>
                </c:pt>
                <c:pt idx="2" formatCode="0">
                  <c:v>2.2900763358778624</c:v>
                </c:pt>
                <c:pt idx="3" formatCode="0">
                  <c:v>4.0229885057471266</c:v>
                </c:pt>
                <c:pt idx="5" formatCode="0">
                  <c:v>3.0769230769230771</c:v>
                </c:pt>
                <c:pt idx="6" formatCode="0">
                  <c:v>3.7735849056603774</c:v>
                </c:pt>
                <c:pt idx="7" formatCode="0">
                  <c:v>2.4691358024691357</c:v>
                </c:pt>
                <c:pt idx="9" formatCode="0">
                  <c:v>3.225806451612903</c:v>
                </c:pt>
                <c:pt idx="10" formatCode="0">
                  <c:v>3.3333333333333335</c:v>
                </c:pt>
                <c:pt idx="12" formatCode="0">
                  <c:v>0</c:v>
                </c:pt>
                <c:pt idx="13" formatCode="0">
                  <c:v>2.7586206896551726</c:v>
                </c:pt>
                <c:pt idx="14" formatCode="0">
                  <c:v>3.9473684210526314</c:v>
                </c:pt>
              </c:numCache>
            </c:numRef>
          </c:val>
          <c:extLst>
            <c:ext xmlns:c16="http://schemas.microsoft.com/office/drawing/2014/chart" uri="{C3380CC4-5D6E-409C-BE32-E72D297353CC}">
              <c16:uniqueId val="{00000006-262C-4F3F-B6B3-93A29E2F0DC0}"/>
            </c:ext>
          </c:extLst>
        </c:ser>
        <c:dLbls>
          <c:showLegendKey val="0"/>
          <c:showVal val="0"/>
          <c:showCatName val="0"/>
          <c:showSerName val="0"/>
          <c:showPercent val="0"/>
          <c:showBubbleSize val="0"/>
        </c:dLbls>
        <c:gapWidth val="20"/>
        <c:overlap val="100"/>
        <c:axId val="430286632"/>
        <c:axId val="430293296"/>
      </c:barChart>
      <c:catAx>
        <c:axId val="43028663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30293296"/>
        <c:crossesAt val="31.7"/>
        <c:auto val="1"/>
        <c:lblAlgn val="ctr"/>
        <c:lblOffset val="100"/>
        <c:tickLblSkip val="1"/>
        <c:tickMarkSkip val="1"/>
        <c:noMultiLvlLbl val="0"/>
      </c:catAx>
      <c:valAx>
        <c:axId val="430293296"/>
        <c:scaling>
          <c:orientation val="minMax"/>
          <c:min val="0"/>
        </c:scaling>
        <c:delete val="1"/>
        <c:axPos val="t"/>
        <c:numFmt formatCode="0" sourceLinked="1"/>
        <c:majorTickMark val="out"/>
        <c:minorTickMark val="none"/>
        <c:tickLblPos val="nextTo"/>
        <c:crossAx val="430286632"/>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20590875922169116"/>
          <c:y val="1.5539175186081913E-3"/>
          <c:w val="0.79409124077830884"/>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5679270440539905"/>
          <c:h val="0.92173139340798527"/>
        </c:manualLayout>
      </c:layout>
      <c:barChart>
        <c:barDir val="bar"/>
        <c:grouping val="stacked"/>
        <c:varyColors val="0"/>
        <c:ser>
          <c:idx val="0"/>
          <c:order val="0"/>
          <c:tx>
            <c:strRef>
              <c:f>Dati!$C$118</c:f>
              <c:strCache>
                <c:ptCount val="1"/>
                <c:pt idx="0">
                  <c:v>.</c:v>
                </c:pt>
              </c:strCache>
            </c:strRef>
          </c:tx>
          <c:spPr>
            <a:noFill/>
          </c:spPr>
          <c:invertIfNegative val="0"/>
          <c:cat>
            <c:strRef>
              <c:f>Dati!$B$119:$B$133</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Dati!$C$119:$C$133</c:f>
              <c:numCache>
                <c:formatCode>0</c:formatCode>
                <c:ptCount val="15"/>
                <c:pt idx="0">
                  <c:v>38.680327868852459</c:v>
                </c:pt>
                <c:pt idx="1">
                  <c:v>69.5</c:v>
                </c:pt>
                <c:pt idx="2">
                  <c:v>34.385496183206108</c:v>
                </c:pt>
                <c:pt idx="3">
                  <c:v>41.913793103448278</c:v>
                </c:pt>
                <c:pt idx="4">
                  <c:v>69.5</c:v>
                </c:pt>
                <c:pt idx="5">
                  <c:v>41.807692307692307</c:v>
                </c:pt>
                <c:pt idx="6">
                  <c:v>43.084905660377359</c:v>
                </c:pt>
                <c:pt idx="7">
                  <c:v>27.52469135802469</c:v>
                </c:pt>
                <c:pt idx="8">
                  <c:v>69.5</c:v>
                </c:pt>
                <c:pt idx="9">
                  <c:v>30.145161290322584</c:v>
                </c:pt>
                <c:pt idx="10">
                  <c:v>47.5</c:v>
                </c:pt>
                <c:pt idx="11">
                  <c:v>69.5</c:v>
                </c:pt>
                <c:pt idx="12">
                  <c:v>7</c:v>
                </c:pt>
                <c:pt idx="13">
                  <c:v>36.396551724137929</c:v>
                </c:pt>
                <c:pt idx="14">
                  <c:v>42.526315789473685</c:v>
                </c:pt>
              </c:numCache>
            </c:numRef>
          </c:val>
          <c:extLst>
            <c:ext xmlns:c16="http://schemas.microsoft.com/office/drawing/2014/chart" uri="{C3380CC4-5D6E-409C-BE32-E72D297353CC}">
              <c16:uniqueId val="{00000000-9FEB-4EB0-AD9A-721DFA612022}"/>
            </c:ext>
          </c:extLst>
        </c:ser>
        <c:ser>
          <c:idx val="1"/>
          <c:order val="1"/>
          <c:tx>
            <c:strRef>
              <c:f>Dati!$D$118</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Dati!$B$119:$B$133</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Dati!$D$119:$D$133</c:f>
              <c:numCache>
                <c:formatCode>General</c:formatCode>
                <c:ptCount val="15"/>
                <c:pt idx="0" formatCode="0">
                  <c:v>30.819672131147541</c:v>
                </c:pt>
                <c:pt idx="2" formatCode="0">
                  <c:v>35.114503816793892</c:v>
                </c:pt>
                <c:pt idx="3" formatCode="0">
                  <c:v>27.586206896551722</c:v>
                </c:pt>
                <c:pt idx="5" formatCode="0">
                  <c:v>27.692307692307693</c:v>
                </c:pt>
                <c:pt idx="6" formatCode="0">
                  <c:v>26.415094339622641</c:v>
                </c:pt>
                <c:pt idx="7" formatCode="0">
                  <c:v>41.97530864197531</c:v>
                </c:pt>
                <c:pt idx="9" formatCode="0">
                  <c:v>39.354838709677416</c:v>
                </c:pt>
                <c:pt idx="10" formatCode="0">
                  <c:v>22</c:v>
                </c:pt>
                <c:pt idx="12" formatCode="0">
                  <c:v>62.5</c:v>
                </c:pt>
                <c:pt idx="13" formatCode="0">
                  <c:v>33.103448275862071</c:v>
                </c:pt>
                <c:pt idx="14" formatCode="0">
                  <c:v>26.973684210526315</c:v>
                </c:pt>
              </c:numCache>
            </c:numRef>
          </c:val>
          <c:extLst>
            <c:ext xmlns:c16="http://schemas.microsoft.com/office/drawing/2014/chart" uri="{C3380CC4-5D6E-409C-BE32-E72D297353CC}">
              <c16:uniqueId val="{00000001-9FEB-4EB0-AD9A-721DFA612022}"/>
            </c:ext>
          </c:extLst>
        </c:ser>
        <c:ser>
          <c:idx val="2"/>
          <c:order val="2"/>
          <c:tx>
            <c:strRef>
              <c:f>Dati!$E$118</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Dati!$B$119:$B$133</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Dati!$E$119:$E$133</c:f>
              <c:numCache>
                <c:formatCode>General</c:formatCode>
                <c:ptCount val="15"/>
                <c:pt idx="0" formatCode="0">
                  <c:v>65.901639344262293</c:v>
                </c:pt>
                <c:pt idx="2" formatCode="0">
                  <c:v>61.068702290076338</c:v>
                </c:pt>
                <c:pt idx="3" formatCode="0">
                  <c:v>69.540229885057471</c:v>
                </c:pt>
                <c:pt idx="5" formatCode="0">
                  <c:v>69.230769230769226</c:v>
                </c:pt>
                <c:pt idx="6" formatCode="0">
                  <c:v>70.440251572327043</c:v>
                </c:pt>
                <c:pt idx="7" formatCode="0">
                  <c:v>54.320987654320987</c:v>
                </c:pt>
                <c:pt idx="9" formatCode="0">
                  <c:v>56.774193548387096</c:v>
                </c:pt>
                <c:pt idx="10" formatCode="0">
                  <c:v>75.333333333333329</c:v>
                </c:pt>
                <c:pt idx="12" formatCode="0">
                  <c:v>37.5</c:v>
                </c:pt>
                <c:pt idx="13" formatCode="0">
                  <c:v>64.137931034482762</c:v>
                </c:pt>
                <c:pt idx="14" formatCode="0">
                  <c:v>69.078947368421055</c:v>
                </c:pt>
              </c:numCache>
            </c:numRef>
          </c:val>
          <c:extLst>
            <c:ext xmlns:c16="http://schemas.microsoft.com/office/drawing/2014/chart" uri="{C3380CC4-5D6E-409C-BE32-E72D297353CC}">
              <c16:uniqueId val="{00000002-9FEB-4EB0-AD9A-721DFA612022}"/>
            </c:ext>
          </c:extLst>
        </c:ser>
        <c:ser>
          <c:idx val="3"/>
          <c:order val="3"/>
          <c:tx>
            <c:strRef>
              <c:f>Dati!$F$118</c:f>
              <c:strCache>
                <c:ptCount val="1"/>
                <c:pt idx="0">
                  <c:v>.</c:v>
                </c:pt>
              </c:strCache>
            </c:strRef>
          </c:tx>
          <c:spPr>
            <a:noFill/>
          </c:spPr>
          <c:invertIfNegative val="0"/>
          <c:cat>
            <c:strRef>
              <c:f>Dati!$B$119:$B$133</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Dati!$F$119:$F$133</c:f>
              <c:numCache>
                <c:formatCode>0</c:formatCode>
                <c:ptCount val="15"/>
                <c:pt idx="0">
                  <c:v>16.431693989071036</c:v>
                </c:pt>
                <c:pt idx="1">
                  <c:v>82.333333333333329</c:v>
                </c:pt>
                <c:pt idx="2">
                  <c:v>21.26463104325699</c:v>
                </c:pt>
                <c:pt idx="3">
                  <c:v>12.793103448275858</c:v>
                </c:pt>
                <c:pt idx="4">
                  <c:v>82.333333333333329</c:v>
                </c:pt>
                <c:pt idx="5">
                  <c:v>13.102564102564102</c:v>
                </c:pt>
                <c:pt idx="6">
                  <c:v>11.893081761006286</c:v>
                </c:pt>
                <c:pt idx="7">
                  <c:v>28.012345679012341</c:v>
                </c:pt>
                <c:pt idx="8">
                  <c:v>82.333333333333329</c:v>
                </c:pt>
                <c:pt idx="9">
                  <c:v>25.559139784946233</c:v>
                </c:pt>
                <c:pt idx="10">
                  <c:v>7</c:v>
                </c:pt>
                <c:pt idx="11">
                  <c:v>82.333333333333329</c:v>
                </c:pt>
                <c:pt idx="12">
                  <c:v>44.833333333333329</c:v>
                </c:pt>
                <c:pt idx="13">
                  <c:v>18.195402298850567</c:v>
                </c:pt>
                <c:pt idx="14">
                  <c:v>13.254385964912274</c:v>
                </c:pt>
              </c:numCache>
            </c:numRef>
          </c:val>
          <c:extLst>
            <c:ext xmlns:c16="http://schemas.microsoft.com/office/drawing/2014/chart" uri="{C3380CC4-5D6E-409C-BE32-E72D297353CC}">
              <c16:uniqueId val="{00000003-9FEB-4EB0-AD9A-721DFA612022}"/>
            </c:ext>
          </c:extLst>
        </c:ser>
        <c:ser>
          <c:idx val="4"/>
          <c:order val="4"/>
          <c:tx>
            <c:strRef>
              <c:f>Dati!$G$118</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Dati!$B$119:$B$133</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Dati!$G$119:$G$133</c:f>
              <c:numCache>
                <c:formatCode>General</c:formatCode>
                <c:ptCount val="15"/>
                <c:pt idx="0" formatCode="0">
                  <c:v>3.278688524590164</c:v>
                </c:pt>
                <c:pt idx="2" formatCode="0">
                  <c:v>3.8167938931297711</c:v>
                </c:pt>
                <c:pt idx="3" formatCode="0">
                  <c:v>2.8735632183908044</c:v>
                </c:pt>
                <c:pt idx="5" formatCode="0">
                  <c:v>3.0769230769230771</c:v>
                </c:pt>
                <c:pt idx="6" formatCode="0">
                  <c:v>3.1446540880503147</c:v>
                </c:pt>
                <c:pt idx="7" formatCode="0">
                  <c:v>3.7037037037037037</c:v>
                </c:pt>
                <c:pt idx="9" formatCode="0">
                  <c:v>3.870967741935484</c:v>
                </c:pt>
                <c:pt idx="10" formatCode="0">
                  <c:v>2.6666666666666665</c:v>
                </c:pt>
                <c:pt idx="12" formatCode="0">
                  <c:v>0</c:v>
                </c:pt>
                <c:pt idx="13" formatCode="0">
                  <c:v>2.7586206896551726</c:v>
                </c:pt>
                <c:pt idx="14" formatCode="0">
                  <c:v>3.9473684210526314</c:v>
                </c:pt>
              </c:numCache>
            </c:numRef>
          </c:val>
          <c:extLst>
            <c:ext xmlns:c16="http://schemas.microsoft.com/office/drawing/2014/chart" uri="{C3380CC4-5D6E-409C-BE32-E72D297353CC}">
              <c16:uniqueId val="{00000004-9FEB-4EB0-AD9A-721DFA612022}"/>
            </c:ext>
          </c:extLst>
        </c:ser>
        <c:dLbls>
          <c:showLegendKey val="0"/>
          <c:showVal val="0"/>
          <c:showCatName val="0"/>
          <c:showSerName val="0"/>
          <c:showPercent val="0"/>
          <c:showBubbleSize val="0"/>
        </c:dLbls>
        <c:gapWidth val="20"/>
        <c:overlap val="100"/>
        <c:axId val="430290552"/>
        <c:axId val="430296040"/>
      </c:barChart>
      <c:catAx>
        <c:axId val="430290552"/>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30296040"/>
        <c:crossesAt val="69.5"/>
        <c:auto val="1"/>
        <c:lblAlgn val="ctr"/>
        <c:lblOffset val="100"/>
        <c:tickLblSkip val="1"/>
        <c:tickMarkSkip val="1"/>
        <c:noMultiLvlLbl val="0"/>
      </c:catAx>
      <c:valAx>
        <c:axId val="430296040"/>
        <c:scaling>
          <c:orientation val="minMax"/>
          <c:min val="0"/>
        </c:scaling>
        <c:delete val="1"/>
        <c:axPos val="t"/>
        <c:numFmt formatCode="0" sourceLinked="1"/>
        <c:majorTickMark val="out"/>
        <c:minorTickMark val="none"/>
        <c:tickLblPos val="nextTo"/>
        <c:crossAx val="430290552"/>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34900079236478965"/>
          <c:y val="1.5539175186081913E-3"/>
          <c:w val="0.65099920763521035"/>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8784559135348255"/>
          <c:h val="0.92173139340798527"/>
        </c:manualLayout>
      </c:layout>
      <c:barChart>
        <c:barDir val="bar"/>
        <c:grouping val="stacked"/>
        <c:varyColors val="0"/>
        <c:ser>
          <c:idx val="0"/>
          <c:order val="0"/>
          <c:tx>
            <c:strRef>
              <c:f>Dati!$C$137</c:f>
              <c:strCache>
                <c:ptCount val="1"/>
                <c:pt idx="0">
                  <c:v>.</c:v>
                </c:pt>
              </c:strCache>
            </c:strRef>
          </c:tx>
          <c:spPr>
            <a:noFill/>
          </c:spPr>
          <c:invertIfNegative val="0"/>
          <c:cat>
            <c:strRef>
              <c:f>Dati!$B$138:$B$152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Dati!$C$138:$C$152</c:f>
              <c:numCache>
                <c:formatCode>0</c:formatCode>
                <c:ptCount val="15"/>
                <c:pt idx="0">
                  <c:v>17.945152803076304</c:v>
                </c:pt>
                <c:pt idx="1">
                  <c:v>57.617283950617285</c:v>
                </c:pt>
                <c:pt idx="2">
                  <c:v>14.869192347563853</c:v>
                </c:pt>
                <c:pt idx="3">
                  <c:v>20.260962111536827</c:v>
                </c:pt>
                <c:pt idx="4">
                  <c:v>57.617283950617285</c:v>
                </c:pt>
                <c:pt idx="5">
                  <c:v>28.386514719848055</c:v>
                </c:pt>
                <c:pt idx="6">
                  <c:v>19.252504076403447</c:v>
                </c:pt>
                <c:pt idx="7">
                  <c:v>7</c:v>
                </c:pt>
                <c:pt idx="8">
                  <c:v>57.617283950617285</c:v>
                </c:pt>
                <c:pt idx="9">
                  <c:v>20.197929111907605</c:v>
                </c:pt>
                <c:pt idx="10">
                  <c:v>15.617283950617285</c:v>
                </c:pt>
                <c:pt idx="11">
                  <c:v>57.617283950617285</c:v>
                </c:pt>
                <c:pt idx="12">
                  <c:v>7.6172839506172849</c:v>
                </c:pt>
                <c:pt idx="13">
                  <c:v>16.237973605789698</c:v>
                </c:pt>
                <c:pt idx="14">
                  <c:v>20.117283950617285</c:v>
                </c:pt>
              </c:numCache>
            </c:numRef>
          </c:val>
          <c:extLst>
            <c:ext xmlns:c16="http://schemas.microsoft.com/office/drawing/2014/chart" uri="{C3380CC4-5D6E-409C-BE32-E72D297353CC}">
              <c16:uniqueId val="{00000000-9F43-4C99-AB40-A60DB2735369}"/>
            </c:ext>
          </c:extLst>
        </c:ser>
        <c:ser>
          <c:idx val="1"/>
          <c:order val="1"/>
          <c:tx>
            <c:strRef>
              <c:f>Dati!$D$137</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Dati!$B$138:$B$152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Dati!$D$138:$D$152</c:f>
              <c:numCache>
                <c:formatCode>General</c:formatCode>
                <c:ptCount val="15"/>
                <c:pt idx="0" formatCode="0">
                  <c:v>39.672131147540981</c:v>
                </c:pt>
                <c:pt idx="2" formatCode="0">
                  <c:v>42.748091603053432</c:v>
                </c:pt>
                <c:pt idx="3" formatCode="0">
                  <c:v>37.356321839080458</c:v>
                </c:pt>
                <c:pt idx="5" formatCode="0">
                  <c:v>29.23076923076923</c:v>
                </c:pt>
                <c:pt idx="6" formatCode="0">
                  <c:v>38.364779874213838</c:v>
                </c:pt>
                <c:pt idx="7" formatCode="0">
                  <c:v>50.617283950617285</c:v>
                </c:pt>
                <c:pt idx="9" formatCode="0">
                  <c:v>37.41935483870968</c:v>
                </c:pt>
                <c:pt idx="10" formatCode="0">
                  <c:v>42</c:v>
                </c:pt>
                <c:pt idx="12" formatCode="0">
                  <c:v>50</c:v>
                </c:pt>
                <c:pt idx="13" formatCode="0">
                  <c:v>41.379310344827587</c:v>
                </c:pt>
                <c:pt idx="14" formatCode="0">
                  <c:v>37.5</c:v>
                </c:pt>
              </c:numCache>
            </c:numRef>
          </c:val>
          <c:extLst>
            <c:ext xmlns:c16="http://schemas.microsoft.com/office/drawing/2014/chart" uri="{C3380CC4-5D6E-409C-BE32-E72D297353CC}">
              <c16:uniqueId val="{00000001-9F43-4C99-AB40-A60DB2735369}"/>
            </c:ext>
          </c:extLst>
        </c:ser>
        <c:ser>
          <c:idx val="2"/>
          <c:order val="2"/>
          <c:tx>
            <c:strRef>
              <c:f>Dati!$E$137</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Dati!$B$138:$B$152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Dati!$E$138:$E$152</c:f>
              <c:numCache>
                <c:formatCode>General</c:formatCode>
                <c:ptCount val="15"/>
                <c:pt idx="0" formatCode="0">
                  <c:v>55.081967213114751</c:v>
                </c:pt>
                <c:pt idx="2" formatCode="0">
                  <c:v>51.145038167938928</c:v>
                </c:pt>
                <c:pt idx="3" formatCode="0">
                  <c:v>58.045977011494251</c:v>
                </c:pt>
                <c:pt idx="5" formatCode="0">
                  <c:v>67.692307692307693</c:v>
                </c:pt>
                <c:pt idx="6" formatCode="0">
                  <c:v>55.974842767295598</c:v>
                </c:pt>
                <c:pt idx="7" formatCode="0">
                  <c:v>43.209876543209873</c:v>
                </c:pt>
                <c:pt idx="9" formatCode="0">
                  <c:v>56.12903225806452</c:v>
                </c:pt>
                <c:pt idx="10" formatCode="0">
                  <c:v>54</c:v>
                </c:pt>
                <c:pt idx="12" formatCode="0">
                  <c:v>50</c:v>
                </c:pt>
                <c:pt idx="13" formatCode="0">
                  <c:v>51.03448275862069</c:v>
                </c:pt>
                <c:pt idx="14" formatCode="0">
                  <c:v>59.210526315789473</c:v>
                </c:pt>
              </c:numCache>
            </c:numRef>
          </c:val>
          <c:extLst>
            <c:ext xmlns:c16="http://schemas.microsoft.com/office/drawing/2014/chart" uri="{C3380CC4-5D6E-409C-BE32-E72D297353CC}">
              <c16:uniqueId val="{00000002-9F43-4C99-AB40-A60DB2735369}"/>
            </c:ext>
          </c:extLst>
        </c:ser>
        <c:ser>
          <c:idx val="3"/>
          <c:order val="3"/>
          <c:tx>
            <c:strRef>
              <c:f>Dati!$F$137</c:f>
              <c:strCache>
                <c:ptCount val="1"/>
                <c:pt idx="0">
                  <c:v>.</c:v>
                </c:pt>
              </c:strCache>
            </c:strRef>
          </c:tx>
          <c:spPr>
            <a:noFill/>
          </c:spPr>
          <c:invertIfNegative val="0"/>
          <c:cat>
            <c:strRef>
              <c:f>Dati!$B$138:$B$152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Dati!$F$138:$F$152</c:f>
              <c:numCache>
                <c:formatCode>0</c:formatCode>
                <c:ptCount val="15"/>
                <c:pt idx="0">
                  <c:v>19.610340479192942</c:v>
                </c:pt>
                <c:pt idx="1">
                  <c:v>74.692307692307693</c:v>
                </c:pt>
                <c:pt idx="2">
                  <c:v>23.547269524368765</c:v>
                </c:pt>
                <c:pt idx="3">
                  <c:v>16.646330680813442</c:v>
                </c:pt>
                <c:pt idx="4">
                  <c:v>74.692307692307693</c:v>
                </c:pt>
                <c:pt idx="5">
                  <c:v>7</c:v>
                </c:pt>
                <c:pt idx="6">
                  <c:v>18.717464925012095</c:v>
                </c:pt>
                <c:pt idx="7">
                  <c:v>31.48243114909782</c:v>
                </c:pt>
                <c:pt idx="8">
                  <c:v>74.692307692307693</c:v>
                </c:pt>
                <c:pt idx="9">
                  <c:v>18.563275434243174</c:v>
                </c:pt>
                <c:pt idx="10">
                  <c:v>20.692307692307693</c:v>
                </c:pt>
                <c:pt idx="11">
                  <c:v>74.692307692307693</c:v>
                </c:pt>
                <c:pt idx="12">
                  <c:v>24.692307692307693</c:v>
                </c:pt>
                <c:pt idx="13">
                  <c:v>23.657824933687003</c:v>
                </c:pt>
                <c:pt idx="14">
                  <c:v>15.481781376518221</c:v>
                </c:pt>
              </c:numCache>
            </c:numRef>
          </c:val>
          <c:extLst>
            <c:ext xmlns:c16="http://schemas.microsoft.com/office/drawing/2014/chart" uri="{C3380CC4-5D6E-409C-BE32-E72D297353CC}">
              <c16:uniqueId val="{00000003-9F43-4C99-AB40-A60DB2735369}"/>
            </c:ext>
          </c:extLst>
        </c:ser>
        <c:ser>
          <c:idx val="4"/>
          <c:order val="4"/>
          <c:tx>
            <c:strRef>
              <c:f>Dati!$G$137</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Dati!$B$138:$B$152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Dati!$G$138:$G$152</c:f>
              <c:numCache>
                <c:formatCode>General</c:formatCode>
                <c:ptCount val="15"/>
                <c:pt idx="0" formatCode="0">
                  <c:v>5.2459016393442619</c:v>
                </c:pt>
                <c:pt idx="2" formatCode="0">
                  <c:v>6.106870229007634</c:v>
                </c:pt>
                <c:pt idx="3" formatCode="0">
                  <c:v>4.5977011494252871</c:v>
                </c:pt>
                <c:pt idx="5" formatCode="0">
                  <c:v>3.0769230769230771</c:v>
                </c:pt>
                <c:pt idx="6" formatCode="0">
                  <c:v>5.6603773584905657</c:v>
                </c:pt>
                <c:pt idx="7" formatCode="0">
                  <c:v>6.1728395061728394</c:v>
                </c:pt>
                <c:pt idx="9" formatCode="0">
                  <c:v>6.4516129032258061</c:v>
                </c:pt>
                <c:pt idx="10" formatCode="0">
                  <c:v>4</c:v>
                </c:pt>
                <c:pt idx="12" formatCode="0">
                  <c:v>0</c:v>
                </c:pt>
                <c:pt idx="13" formatCode="0">
                  <c:v>7.5862068965517242</c:v>
                </c:pt>
                <c:pt idx="14" formatCode="0">
                  <c:v>3.2894736842105261</c:v>
                </c:pt>
              </c:numCache>
            </c:numRef>
          </c:val>
          <c:extLst>
            <c:ext xmlns:c16="http://schemas.microsoft.com/office/drawing/2014/chart" uri="{C3380CC4-5D6E-409C-BE32-E72D297353CC}">
              <c16:uniqueId val="{00000004-9F43-4C99-AB40-A60DB2735369}"/>
            </c:ext>
          </c:extLst>
        </c:ser>
        <c:dLbls>
          <c:showLegendKey val="0"/>
          <c:showVal val="0"/>
          <c:showCatName val="0"/>
          <c:showSerName val="0"/>
          <c:showPercent val="0"/>
          <c:showBubbleSize val="0"/>
        </c:dLbls>
        <c:gapWidth val="20"/>
        <c:overlap val="100"/>
        <c:axId val="430293688"/>
        <c:axId val="430289376"/>
      </c:barChart>
      <c:catAx>
        <c:axId val="43029368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30289376"/>
        <c:crossesAt val="57.6"/>
        <c:auto val="1"/>
        <c:lblAlgn val="ctr"/>
        <c:lblOffset val="100"/>
        <c:tickLblSkip val="1"/>
        <c:tickMarkSkip val="1"/>
        <c:noMultiLvlLbl val="0"/>
      </c:catAx>
      <c:valAx>
        <c:axId val="430289376"/>
        <c:scaling>
          <c:orientation val="minMax"/>
          <c:min val="0"/>
        </c:scaling>
        <c:delete val="1"/>
        <c:axPos val="t"/>
        <c:numFmt formatCode="0" sourceLinked="1"/>
        <c:majorTickMark val="out"/>
        <c:minorTickMark val="none"/>
        <c:tickLblPos val="nextTo"/>
        <c:crossAx val="430293688"/>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32623869614551465"/>
          <c:y val="1.5539175186081913E-3"/>
          <c:w val="0.6737613038544854"/>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8784559135348255"/>
          <c:h val="0.92173139340798527"/>
        </c:manualLayout>
      </c:layout>
      <c:barChart>
        <c:barDir val="bar"/>
        <c:grouping val="stacked"/>
        <c:varyColors val="0"/>
        <c:ser>
          <c:idx val="0"/>
          <c:order val="0"/>
          <c:tx>
            <c:strRef>
              <c:f>Dati!$C$156</c:f>
              <c:strCache>
                <c:ptCount val="1"/>
                <c:pt idx="0">
                  <c:v>.</c:v>
                </c:pt>
              </c:strCache>
            </c:strRef>
          </c:tx>
          <c:spPr>
            <a:noFill/>
          </c:spPr>
          <c:invertIfNegative val="0"/>
          <c:cat>
            <c:strRef>
              <c:f>Dati!$B$157:$B$171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Dati!$C$157:$C$171</c:f>
              <c:numCache>
                <c:formatCode>0</c:formatCode>
                <c:ptCount val="15"/>
                <c:pt idx="0">
                  <c:v>22.247925521149568</c:v>
                </c:pt>
                <c:pt idx="1">
                  <c:v>67.493827160493822</c:v>
                </c:pt>
                <c:pt idx="2">
                  <c:v>22.455659221562534</c:v>
                </c:pt>
                <c:pt idx="3">
                  <c:v>22.09152830991912</c:v>
                </c:pt>
                <c:pt idx="4">
                  <c:v>67.493827160493822</c:v>
                </c:pt>
                <c:pt idx="5">
                  <c:v>44.416904083570756</c:v>
                </c:pt>
                <c:pt idx="6">
                  <c:v>20.952946657349173</c:v>
                </c:pt>
                <c:pt idx="7">
                  <c:v>7</c:v>
                </c:pt>
                <c:pt idx="8">
                  <c:v>67.493827160493822</c:v>
                </c:pt>
                <c:pt idx="9">
                  <c:v>16.526085225009957</c:v>
                </c:pt>
                <c:pt idx="10">
                  <c:v>28.160493827160494</c:v>
                </c:pt>
                <c:pt idx="11">
                  <c:v>67.493827160493822</c:v>
                </c:pt>
                <c:pt idx="12">
                  <c:v>17.493827160493829</c:v>
                </c:pt>
                <c:pt idx="13">
                  <c:v>17.148999574286933</c:v>
                </c:pt>
                <c:pt idx="14">
                  <c:v>27.362248213125412</c:v>
                </c:pt>
              </c:numCache>
            </c:numRef>
          </c:val>
          <c:extLst>
            <c:ext xmlns:c16="http://schemas.microsoft.com/office/drawing/2014/chart" uri="{C3380CC4-5D6E-409C-BE32-E72D297353CC}">
              <c16:uniqueId val="{00000000-D223-4140-9352-11F73155516E}"/>
            </c:ext>
          </c:extLst>
        </c:ser>
        <c:ser>
          <c:idx val="1"/>
          <c:order val="1"/>
          <c:tx>
            <c:strRef>
              <c:f>Dati!$D$156</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Dati!$B$157:$B$171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Dati!$D$157:$D$171</c:f>
              <c:numCache>
                <c:formatCode>General</c:formatCode>
                <c:ptCount val="15"/>
                <c:pt idx="0" formatCode="0">
                  <c:v>45.245901639344261</c:v>
                </c:pt>
                <c:pt idx="2" formatCode="0">
                  <c:v>45.038167938931295</c:v>
                </c:pt>
                <c:pt idx="3" formatCode="0">
                  <c:v>45.402298850574709</c:v>
                </c:pt>
                <c:pt idx="5" formatCode="0">
                  <c:v>23.076923076923077</c:v>
                </c:pt>
                <c:pt idx="6" formatCode="0">
                  <c:v>46.540880503144656</c:v>
                </c:pt>
                <c:pt idx="7" formatCode="0">
                  <c:v>60.493827160493829</c:v>
                </c:pt>
                <c:pt idx="9" formatCode="0">
                  <c:v>50.967741935483872</c:v>
                </c:pt>
                <c:pt idx="10" formatCode="0">
                  <c:v>39.333333333333336</c:v>
                </c:pt>
                <c:pt idx="12" formatCode="0">
                  <c:v>50</c:v>
                </c:pt>
                <c:pt idx="13" formatCode="0">
                  <c:v>50.344827586206897</c:v>
                </c:pt>
                <c:pt idx="14" formatCode="0">
                  <c:v>40.131578947368418</c:v>
                </c:pt>
              </c:numCache>
            </c:numRef>
          </c:val>
          <c:extLst>
            <c:ext xmlns:c16="http://schemas.microsoft.com/office/drawing/2014/chart" uri="{C3380CC4-5D6E-409C-BE32-E72D297353CC}">
              <c16:uniqueId val="{00000001-D223-4140-9352-11F73155516E}"/>
            </c:ext>
          </c:extLst>
        </c:ser>
        <c:ser>
          <c:idx val="2"/>
          <c:order val="2"/>
          <c:tx>
            <c:strRef>
              <c:f>Dati!$E$156</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Dati!$B$157:$B$171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Dati!$E$157:$E$171</c:f>
              <c:numCache>
                <c:formatCode>General</c:formatCode>
                <c:ptCount val="15"/>
                <c:pt idx="0" formatCode="0">
                  <c:v>53.114754098360656</c:v>
                </c:pt>
                <c:pt idx="2" formatCode="0">
                  <c:v>53.435114503816791</c:v>
                </c:pt>
                <c:pt idx="3" formatCode="0">
                  <c:v>52.873563218390807</c:v>
                </c:pt>
                <c:pt idx="5" formatCode="0">
                  <c:v>75.384615384615387</c:v>
                </c:pt>
                <c:pt idx="6" formatCode="0">
                  <c:v>52.20125786163522</c:v>
                </c:pt>
                <c:pt idx="7" formatCode="0">
                  <c:v>37.037037037037038</c:v>
                </c:pt>
                <c:pt idx="9" formatCode="0">
                  <c:v>46.451612903225808</c:v>
                </c:pt>
                <c:pt idx="10" formatCode="0">
                  <c:v>60</c:v>
                </c:pt>
                <c:pt idx="12" formatCode="0">
                  <c:v>50</c:v>
                </c:pt>
                <c:pt idx="13" formatCode="0">
                  <c:v>48.275862068965516</c:v>
                </c:pt>
                <c:pt idx="14" formatCode="0">
                  <c:v>57.89473684210526</c:v>
                </c:pt>
              </c:numCache>
            </c:numRef>
          </c:val>
          <c:extLst>
            <c:ext xmlns:c16="http://schemas.microsoft.com/office/drawing/2014/chart" uri="{C3380CC4-5D6E-409C-BE32-E72D297353CC}">
              <c16:uniqueId val="{00000002-D223-4140-9352-11F73155516E}"/>
            </c:ext>
          </c:extLst>
        </c:ser>
        <c:ser>
          <c:idx val="3"/>
          <c:order val="3"/>
          <c:tx>
            <c:strRef>
              <c:f>Dati!$F$156</c:f>
              <c:strCache>
                <c:ptCount val="1"/>
                <c:pt idx="0">
                  <c:v>.</c:v>
                </c:pt>
              </c:strCache>
            </c:strRef>
          </c:tx>
          <c:spPr>
            <a:noFill/>
          </c:spPr>
          <c:invertIfNegative val="0"/>
          <c:cat>
            <c:strRef>
              <c:f>Dati!$B$157:$B$171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Dati!$F$157:$F$171</c:f>
              <c:numCache>
                <c:formatCode>0</c:formatCode>
                <c:ptCount val="15"/>
                <c:pt idx="0">
                  <c:v>29.269861286254731</c:v>
                </c:pt>
                <c:pt idx="1">
                  <c:v>82.384615384615387</c:v>
                </c:pt>
                <c:pt idx="2">
                  <c:v>28.949500880798595</c:v>
                </c:pt>
                <c:pt idx="3">
                  <c:v>29.51105216622458</c:v>
                </c:pt>
                <c:pt idx="4">
                  <c:v>82.384615384615387</c:v>
                </c:pt>
                <c:pt idx="5">
                  <c:v>7</c:v>
                </c:pt>
                <c:pt idx="6">
                  <c:v>30.183357522980167</c:v>
                </c:pt>
                <c:pt idx="7">
                  <c:v>45.347578347578349</c:v>
                </c:pt>
                <c:pt idx="8">
                  <c:v>82.384615384615387</c:v>
                </c:pt>
                <c:pt idx="9">
                  <c:v>35.933002481389579</c:v>
                </c:pt>
                <c:pt idx="10">
                  <c:v>22.384615384615387</c:v>
                </c:pt>
                <c:pt idx="11">
                  <c:v>82.384615384615387</c:v>
                </c:pt>
                <c:pt idx="12">
                  <c:v>32.384615384615387</c:v>
                </c:pt>
                <c:pt idx="13">
                  <c:v>34.108753315649871</c:v>
                </c:pt>
                <c:pt idx="14">
                  <c:v>24.489878542510127</c:v>
                </c:pt>
              </c:numCache>
            </c:numRef>
          </c:val>
          <c:extLst>
            <c:ext xmlns:c16="http://schemas.microsoft.com/office/drawing/2014/chart" uri="{C3380CC4-5D6E-409C-BE32-E72D297353CC}">
              <c16:uniqueId val="{00000003-D223-4140-9352-11F73155516E}"/>
            </c:ext>
          </c:extLst>
        </c:ser>
        <c:ser>
          <c:idx val="4"/>
          <c:order val="4"/>
          <c:tx>
            <c:strRef>
              <c:f>Dati!$G$156</c:f>
              <c:strCache>
                <c:ptCount val="1"/>
                <c:pt idx="0">
                  <c:v>Grūti pateikt</c:v>
                </c:pt>
              </c:strCache>
            </c:strRef>
          </c:tx>
          <c:spPr>
            <a:solidFill>
              <a:sysClr val="window" lastClr="FFFFFF">
                <a:lumMod val="75000"/>
              </a:sysClr>
            </a:solidFill>
          </c:spPr>
          <c:invertIfNegative val="0"/>
          <c:dLbls>
            <c:dLbl>
              <c:idx val="9"/>
              <c:layout>
                <c:manualLayout>
                  <c:x val="1.35118263055546E-2"/>
                  <c:y val="5.1464155215892135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223-4140-9352-11F73155516E}"/>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Dati!$B$157:$B$171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Dati!$G$157:$G$171</c:f>
              <c:numCache>
                <c:formatCode>General</c:formatCode>
                <c:ptCount val="15"/>
                <c:pt idx="0" formatCode="0">
                  <c:v>1.639344262295082</c:v>
                </c:pt>
                <c:pt idx="2" formatCode="0">
                  <c:v>1.5267175572519085</c:v>
                </c:pt>
                <c:pt idx="3" formatCode="0">
                  <c:v>1.7241379310344827</c:v>
                </c:pt>
                <c:pt idx="5" formatCode="0">
                  <c:v>1.5384615384615385</c:v>
                </c:pt>
                <c:pt idx="6" formatCode="0">
                  <c:v>1.2578616352201257</c:v>
                </c:pt>
                <c:pt idx="7" formatCode="0">
                  <c:v>2.4691358024691357</c:v>
                </c:pt>
                <c:pt idx="9" formatCode="0">
                  <c:v>2.5806451612903225</c:v>
                </c:pt>
                <c:pt idx="10" formatCode="0">
                  <c:v>0.66666666666666663</c:v>
                </c:pt>
                <c:pt idx="12" formatCode="0">
                  <c:v>0</c:v>
                </c:pt>
                <c:pt idx="13" formatCode="0">
                  <c:v>1.3793103448275863</c:v>
                </c:pt>
                <c:pt idx="14" formatCode="0">
                  <c:v>1.9736842105263157</c:v>
                </c:pt>
              </c:numCache>
            </c:numRef>
          </c:val>
          <c:extLst>
            <c:ext xmlns:c16="http://schemas.microsoft.com/office/drawing/2014/chart" uri="{C3380CC4-5D6E-409C-BE32-E72D297353CC}">
              <c16:uniqueId val="{00000005-D223-4140-9352-11F73155516E}"/>
            </c:ext>
          </c:extLst>
        </c:ser>
        <c:dLbls>
          <c:showLegendKey val="0"/>
          <c:showVal val="0"/>
          <c:showCatName val="0"/>
          <c:showSerName val="0"/>
          <c:showPercent val="0"/>
          <c:showBubbleSize val="0"/>
        </c:dLbls>
        <c:gapWidth val="20"/>
        <c:overlap val="100"/>
        <c:axId val="430290944"/>
        <c:axId val="430294080"/>
      </c:barChart>
      <c:catAx>
        <c:axId val="43029094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30294080"/>
        <c:crossesAt val="67.5"/>
        <c:auto val="1"/>
        <c:lblAlgn val="ctr"/>
        <c:lblOffset val="100"/>
        <c:tickLblSkip val="1"/>
        <c:tickMarkSkip val="1"/>
        <c:noMultiLvlLbl val="0"/>
      </c:catAx>
      <c:valAx>
        <c:axId val="430294080"/>
        <c:scaling>
          <c:orientation val="minMax"/>
          <c:min val="0"/>
        </c:scaling>
        <c:delete val="1"/>
        <c:axPos val="t"/>
        <c:numFmt formatCode="0" sourceLinked="1"/>
        <c:majorTickMark val="out"/>
        <c:minorTickMark val="none"/>
        <c:tickLblPos val="nextTo"/>
        <c:crossAx val="430290944"/>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32623869614551465"/>
          <c:y val="1.5539175186081913E-3"/>
          <c:w val="0.6737613038544854"/>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6067431527390952"/>
          <c:h val="0.92173139340798527"/>
        </c:manualLayout>
      </c:layout>
      <c:barChart>
        <c:barDir val="bar"/>
        <c:grouping val="stacked"/>
        <c:varyColors val="0"/>
        <c:ser>
          <c:idx val="0"/>
          <c:order val="0"/>
          <c:tx>
            <c:strRef>
              <c:f>Dati!$C$176</c:f>
              <c:strCache>
                <c:ptCount val="1"/>
                <c:pt idx="0">
                  <c:v>.</c:v>
                </c:pt>
              </c:strCache>
            </c:strRef>
          </c:tx>
          <c:spPr>
            <a:noFill/>
          </c:spPr>
          <c:invertIfNegative val="0"/>
          <c:cat>
            <c:strRef>
              <c:f>Dati!$B$177:$B$191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Dati!$C$177:$C$191</c:f>
              <c:numCache>
                <c:formatCode>0</c:formatCode>
                <c:ptCount val="15"/>
                <c:pt idx="0">
                  <c:v>18.680327868852459</c:v>
                </c:pt>
                <c:pt idx="1">
                  <c:v>69.5</c:v>
                </c:pt>
                <c:pt idx="2">
                  <c:v>9.9580152671755755</c:v>
                </c:pt>
                <c:pt idx="3">
                  <c:v>25.247126436781606</c:v>
                </c:pt>
                <c:pt idx="4">
                  <c:v>69.5</c:v>
                </c:pt>
                <c:pt idx="5">
                  <c:v>9.5</c:v>
                </c:pt>
                <c:pt idx="6">
                  <c:v>21.072327044025158</c:v>
                </c:pt>
                <c:pt idx="7">
                  <c:v>21.351851851851855</c:v>
                </c:pt>
                <c:pt idx="8">
                  <c:v>69.5</c:v>
                </c:pt>
                <c:pt idx="9">
                  <c:v>17.887096774193552</c:v>
                </c:pt>
                <c:pt idx="10">
                  <c:v>19.5</c:v>
                </c:pt>
                <c:pt idx="11">
                  <c:v>69.5</c:v>
                </c:pt>
                <c:pt idx="12">
                  <c:v>7</c:v>
                </c:pt>
                <c:pt idx="13">
                  <c:v>14.327586206896555</c:v>
                </c:pt>
                <c:pt idx="14">
                  <c:v>23.44736842105263</c:v>
                </c:pt>
              </c:numCache>
            </c:numRef>
          </c:val>
          <c:extLst>
            <c:ext xmlns:c16="http://schemas.microsoft.com/office/drawing/2014/chart" uri="{C3380CC4-5D6E-409C-BE32-E72D297353CC}">
              <c16:uniqueId val="{00000000-EC80-4387-9326-41FA494987A2}"/>
            </c:ext>
          </c:extLst>
        </c:ser>
        <c:ser>
          <c:idx val="1"/>
          <c:order val="1"/>
          <c:tx>
            <c:strRef>
              <c:f>Dati!$D$176</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Dati!$B$177:$B$191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Dati!$D$177:$D$191</c:f>
              <c:numCache>
                <c:formatCode>General</c:formatCode>
                <c:ptCount val="15"/>
                <c:pt idx="0" formatCode="0">
                  <c:v>50.819672131147541</c:v>
                </c:pt>
                <c:pt idx="2" formatCode="0">
                  <c:v>59.541984732824424</c:v>
                </c:pt>
                <c:pt idx="3" formatCode="0">
                  <c:v>44.252873563218394</c:v>
                </c:pt>
                <c:pt idx="5" formatCode="0">
                  <c:v>60</c:v>
                </c:pt>
                <c:pt idx="6" formatCode="0">
                  <c:v>48.427672955974842</c:v>
                </c:pt>
                <c:pt idx="7" formatCode="0">
                  <c:v>48.148148148148145</c:v>
                </c:pt>
                <c:pt idx="9" formatCode="0">
                  <c:v>51.612903225806448</c:v>
                </c:pt>
                <c:pt idx="10" formatCode="0">
                  <c:v>50</c:v>
                </c:pt>
                <c:pt idx="12" formatCode="0">
                  <c:v>62.5</c:v>
                </c:pt>
                <c:pt idx="13" formatCode="0">
                  <c:v>55.172413793103445</c:v>
                </c:pt>
                <c:pt idx="14" formatCode="0">
                  <c:v>46.05263157894737</c:v>
                </c:pt>
              </c:numCache>
            </c:numRef>
          </c:val>
          <c:extLst>
            <c:ext xmlns:c16="http://schemas.microsoft.com/office/drawing/2014/chart" uri="{C3380CC4-5D6E-409C-BE32-E72D297353CC}">
              <c16:uniqueId val="{00000001-EC80-4387-9326-41FA494987A2}"/>
            </c:ext>
          </c:extLst>
        </c:ser>
        <c:ser>
          <c:idx val="2"/>
          <c:order val="2"/>
          <c:tx>
            <c:strRef>
              <c:f>Dati!$E$176</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Dati!$B$177:$B$191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Dati!$E$177:$E$191</c:f>
              <c:numCache>
                <c:formatCode>General</c:formatCode>
                <c:ptCount val="15"/>
                <c:pt idx="0" formatCode="0">
                  <c:v>44.26229508196721</c:v>
                </c:pt>
                <c:pt idx="2" formatCode="0">
                  <c:v>36.641221374045799</c:v>
                </c:pt>
                <c:pt idx="3" formatCode="0">
                  <c:v>50</c:v>
                </c:pt>
                <c:pt idx="5" formatCode="0">
                  <c:v>35.384615384615387</c:v>
                </c:pt>
                <c:pt idx="6" formatCode="0">
                  <c:v>46.540880503144656</c:v>
                </c:pt>
                <c:pt idx="7" formatCode="0">
                  <c:v>46.913580246913583</c:v>
                </c:pt>
                <c:pt idx="9" formatCode="0">
                  <c:v>43.87096774193548</c:v>
                </c:pt>
                <c:pt idx="10" formatCode="0">
                  <c:v>44.666666666666664</c:v>
                </c:pt>
                <c:pt idx="12" formatCode="0">
                  <c:v>37.5</c:v>
                </c:pt>
                <c:pt idx="13" formatCode="0">
                  <c:v>39.310344827586206</c:v>
                </c:pt>
                <c:pt idx="14" formatCode="0">
                  <c:v>49.342105263157897</c:v>
                </c:pt>
              </c:numCache>
            </c:numRef>
          </c:val>
          <c:extLst>
            <c:ext xmlns:c16="http://schemas.microsoft.com/office/drawing/2014/chart" uri="{C3380CC4-5D6E-409C-BE32-E72D297353CC}">
              <c16:uniqueId val="{00000002-EC80-4387-9326-41FA494987A2}"/>
            </c:ext>
          </c:extLst>
        </c:ser>
        <c:ser>
          <c:idx val="3"/>
          <c:order val="3"/>
          <c:tx>
            <c:strRef>
              <c:f>Dati!$F$176</c:f>
              <c:strCache>
                <c:ptCount val="1"/>
                <c:pt idx="0">
                  <c:v>.</c:v>
                </c:pt>
              </c:strCache>
            </c:strRef>
          </c:tx>
          <c:spPr>
            <a:noFill/>
          </c:spPr>
          <c:invertIfNegative val="0"/>
          <c:cat>
            <c:strRef>
              <c:f>Dati!$B$177:$B$191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Dati!$F$177:$F$191</c:f>
              <c:numCache>
                <c:formatCode>0</c:formatCode>
                <c:ptCount val="15"/>
                <c:pt idx="0">
                  <c:v>12.73770491803279</c:v>
                </c:pt>
                <c:pt idx="1">
                  <c:v>57</c:v>
                </c:pt>
                <c:pt idx="2">
                  <c:v>20.358778625954201</c:v>
                </c:pt>
                <c:pt idx="3">
                  <c:v>7</c:v>
                </c:pt>
                <c:pt idx="4">
                  <c:v>57</c:v>
                </c:pt>
                <c:pt idx="5">
                  <c:v>21.615384615384613</c:v>
                </c:pt>
                <c:pt idx="6">
                  <c:v>10.459119496855344</c:v>
                </c:pt>
                <c:pt idx="7">
                  <c:v>10.086419753086417</c:v>
                </c:pt>
                <c:pt idx="8">
                  <c:v>57</c:v>
                </c:pt>
                <c:pt idx="9">
                  <c:v>13.12903225806452</c:v>
                </c:pt>
                <c:pt idx="10">
                  <c:v>12.333333333333336</c:v>
                </c:pt>
                <c:pt idx="11">
                  <c:v>57</c:v>
                </c:pt>
                <c:pt idx="12">
                  <c:v>19.5</c:v>
                </c:pt>
                <c:pt idx="13">
                  <c:v>17.689655172413794</c:v>
                </c:pt>
                <c:pt idx="14">
                  <c:v>7.6578947368421026</c:v>
                </c:pt>
              </c:numCache>
            </c:numRef>
          </c:val>
          <c:extLst>
            <c:ext xmlns:c16="http://schemas.microsoft.com/office/drawing/2014/chart" uri="{C3380CC4-5D6E-409C-BE32-E72D297353CC}">
              <c16:uniqueId val="{00000003-EC80-4387-9326-41FA494987A2}"/>
            </c:ext>
          </c:extLst>
        </c:ser>
        <c:ser>
          <c:idx val="4"/>
          <c:order val="4"/>
          <c:tx>
            <c:strRef>
              <c:f>Dati!$G$176</c:f>
              <c:strCache>
                <c:ptCount val="1"/>
                <c:pt idx="0">
                  <c:v>Grūti pateikt</c:v>
                </c:pt>
              </c:strCache>
            </c:strRef>
          </c:tx>
          <c:spPr>
            <a:solidFill>
              <a:sysClr val="window" lastClr="FFFFFF">
                <a:lumMod val="75000"/>
              </a:sysClr>
            </a:solidFill>
          </c:spPr>
          <c:invertIfNegative val="0"/>
          <c:dLbls>
            <c:dLbl>
              <c:idx val="1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C80-4387-9326-41FA494987A2}"/>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Dati!$B$177:$B$191</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Dati!$G$177:$G$191</c:f>
              <c:numCache>
                <c:formatCode>General</c:formatCode>
                <c:ptCount val="15"/>
                <c:pt idx="0" formatCode="0">
                  <c:v>4.918032786885246</c:v>
                </c:pt>
                <c:pt idx="2" formatCode="0">
                  <c:v>3.8167938931297711</c:v>
                </c:pt>
                <c:pt idx="3" formatCode="0">
                  <c:v>5.7471264367816088</c:v>
                </c:pt>
                <c:pt idx="5" formatCode="0">
                  <c:v>4.615384615384615</c:v>
                </c:pt>
                <c:pt idx="6" formatCode="0">
                  <c:v>5.0314465408805029</c:v>
                </c:pt>
                <c:pt idx="7" formatCode="0">
                  <c:v>4.9382716049382713</c:v>
                </c:pt>
                <c:pt idx="9" formatCode="0">
                  <c:v>4.5161290322580649</c:v>
                </c:pt>
                <c:pt idx="10" formatCode="0">
                  <c:v>5.333333333333333</c:v>
                </c:pt>
                <c:pt idx="12" formatCode="0">
                  <c:v>0</c:v>
                </c:pt>
                <c:pt idx="13" formatCode="0">
                  <c:v>5.5172413793103452</c:v>
                </c:pt>
                <c:pt idx="14" formatCode="0">
                  <c:v>4.6052631578947372</c:v>
                </c:pt>
              </c:numCache>
            </c:numRef>
          </c:val>
          <c:extLst>
            <c:ext xmlns:c16="http://schemas.microsoft.com/office/drawing/2014/chart" uri="{C3380CC4-5D6E-409C-BE32-E72D297353CC}">
              <c16:uniqueId val="{00000005-EC80-4387-9326-41FA494987A2}"/>
            </c:ext>
          </c:extLst>
        </c:ser>
        <c:dLbls>
          <c:showLegendKey val="0"/>
          <c:showVal val="0"/>
          <c:showCatName val="0"/>
          <c:showSerName val="0"/>
          <c:showPercent val="0"/>
          <c:showBubbleSize val="0"/>
        </c:dLbls>
        <c:gapWidth val="20"/>
        <c:overlap val="100"/>
        <c:axId val="430287416"/>
        <c:axId val="430288200"/>
      </c:barChart>
      <c:catAx>
        <c:axId val="43028741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30288200"/>
        <c:crossesAt val="69.5"/>
        <c:auto val="1"/>
        <c:lblAlgn val="ctr"/>
        <c:lblOffset val="100"/>
        <c:tickLblSkip val="1"/>
        <c:tickMarkSkip val="1"/>
        <c:noMultiLvlLbl val="0"/>
      </c:catAx>
      <c:valAx>
        <c:axId val="430288200"/>
        <c:scaling>
          <c:orientation val="minMax"/>
          <c:min val="0"/>
        </c:scaling>
        <c:delete val="1"/>
        <c:axPos val="t"/>
        <c:numFmt formatCode="0" sourceLinked="1"/>
        <c:majorTickMark val="out"/>
        <c:minorTickMark val="none"/>
        <c:tickLblPos val="nextTo"/>
        <c:crossAx val="430287416"/>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40260475067489637"/>
          <c:y val="1.5539175186081913E-3"/>
          <c:w val="0.59739524932510357"/>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6067431527390952"/>
          <c:h val="0.92173139340798527"/>
        </c:manualLayout>
      </c:layout>
      <c:barChart>
        <c:barDir val="bar"/>
        <c:grouping val="stacked"/>
        <c:varyColors val="0"/>
        <c:ser>
          <c:idx val="0"/>
          <c:order val="0"/>
          <c:tx>
            <c:strRef>
              <c:f>Dati!$C$195</c:f>
              <c:strCache>
                <c:ptCount val="1"/>
                <c:pt idx="0">
                  <c:v>.</c:v>
                </c:pt>
              </c:strCache>
            </c:strRef>
          </c:tx>
          <c:spPr>
            <a:noFill/>
          </c:spPr>
          <c:invertIfNegative val="0"/>
          <c:cat>
            <c:strRef>
              <c:f>Dati!$B$196:$B$210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Dati!$C$196:$C$210</c:f>
              <c:numCache>
                <c:formatCode>0</c:formatCode>
                <c:ptCount val="15"/>
                <c:pt idx="0">
                  <c:v>22.983606557377051</c:v>
                </c:pt>
                <c:pt idx="1">
                  <c:v>82</c:v>
                </c:pt>
                <c:pt idx="2">
                  <c:v>11.770992366412216</c:v>
                </c:pt>
                <c:pt idx="3">
                  <c:v>31.425287356321839</c:v>
                </c:pt>
                <c:pt idx="4">
                  <c:v>82</c:v>
                </c:pt>
                <c:pt idx="5">
                  <c:v>32.769230769230766</c:v>
                </c:pt>
                <c:pt idx="6">
                  <c:v>26.025157232704402</c:v>
                </c:pt>
                <c:pt idx="7">
                  <c:v>9.1604938271604937</c:v>
                </c:pt>
                <c:pt idx="8">
                  <c:v>82</c:v>
                </c:pt>
                <c:pt idx="9">
                  <c:v>18.774193548387096</c:v>
                </c:pt>
                <c:pt idx="10">
                  <c:v>27.333333333333336</c:v>
                </c:pt>
                <c:pt idx="11">
                  <c:v>82</c:v>
                </c:pt>
                <c:pt idx="12">
                  <c:v>7</c:v>
                </c:pt>
                <c:pt idx="13">
                  <c:v>22.689655172413794</c:v>
                </c:pt>
                <c:pt idx="14">
                  <c:v>24.10526315789474</c:v>
                </c:pt>
              </c:numCache>
            </c:numRef>
          </c:val>
          <c:extLst>
            <c:ext xmlns:c16="http://schemas.microsoft.com/office/drawing/2014/chart" uri="{C3380CC4-5D6E-409C-BE32-E72D297353CC}">
              <c16:uniqueId val="{00000000-15D3-41EE-BC58-7C434E00C693}"/>
            </c:ext>
          </c:extLst>
        </c:ser>
        <c:ser>
          <c:idx val="1"/>
          <c:order val="1"/>
          <c:tx>
            <c:strRef>
              <c:f>Dati!$D$195</c:f>
              <c:strCache>
                <c:ptCount val="1"/>
                <c:pt idx="0">
                  <c:v>Nebūtu</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Dati!$B$196:$B$210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Dati!$D$196:$D$210</c:f>
              <c:numCache>
                <c:formatCode>General</c:formatCode>
                <c:ptCount val="15"/>
                <c:pt idx="0" formatCode="0">
                  <c:v>59.016393442622949</c:v>
                </c:pt>
                <c:pt idx="2" formatCode="0">
                  <c:v>70.229007633587784</c:v>
                </c:pt>
                <c:pt idx="3" formatCode="0">
                  <c:v>50.574712643678161</c:v>
                </c:pt>
                <c:pt idx="5" formatCode="0">
                  <c:v>49.230769230769234</c:v>
                </c:pt>
                <c:pt idx="6" formatCode="0">
                  <c:v>55.974842767295598</c:v>
                </c:pt>
                <c:pt idx="7" formatCode="0">
                  <c:v>72.839506172839506</c:v>
                </c:pt>
                <c:pt idx="9" formatCode="0">
                  <c:v>63.225806451612904</c:v>
                </c:pt>
                <c:pt idx="10" formatCode="0">
                  <c:v>54.666666666666664</c:v>
                </c:pt>
                <c:pt idx="12" formatCode="0">
                  <c:v>75</c:v>
                </c:pt>
                <c:pt idx="13" formatCode="0">
                  <c:v>59.310344827586206</c:v>
                </c:pt>
                <c:pt idx="14" formatCode="0">
                  <c:v>57.89473684210526</c:v>
                </c:pt>
              </c:numCache>
            </c:numRef>
          </c:val>
          <c:extLst>
            <c:ext xmlns:c16="http://schemas.microsoft.com/office/drawing/2014/chart" uri="{C3380CC4-5D6E-409C-BE32-E72D297353CC}">
              <c16:uniqueId val="{00000001-15D3-41EE-BC58-7C434E00C693}"/>
            </c:ext>
          </c:extLst>
        </c:ser>
        <c:ser>
          <c:idx val="2"/>
          <c:order val="2"/>
          <c:tx>
            <c:strRef>
              <c:f>Dati!$E$195</c:f>
              <c:strCache>
                <c:ptCount val="1"/>
                <c:pt idx="0">
                  <c:v>Būtu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Dati!$B$196:$B$210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Dati!$E$196:$E$210</c:f>
              <c:numCache>
                <c:formatCode>General</c:formatCode>
                <c:ptCount val="15"/>
                <c:pt idx="0" formatCode="0">
                  <c:v>36.393442622950822</c:v>
                </c:pt>
                <c:pt idx="2" formatCode="0">
                  <c:v>24.427480916030536</c:v>
                </c:pt>
                <c:pt idx="3" formatCode="0">
                  <c:v>45.402298850574709</c:v>
                </c:pt>
                <c:pt idx="5" formatCode="0">
                  <c:v>41.53846153846154</c:v>
                </c:pt>
                <c:pt idx="6" formatCode="0">
                  <c:v>40.251572327044023</c:v>
                </c:pt>
                <c:pt idx="7" formatCode="0">
                  <c:v>24.691358024691358</c:v>
                </c:pt>
                <c:pt idx="9" formatCode="0">
                  <c:v>33.548387096774192</c:v>
                </c:pt>
                <c:pt idx="10" formatCode="0">
                  <c:v>39.333333333333336</c:v>
                </c:pt>
                <c:pt idx="12" formatCode="0">
                  <c:v>25</c:v>
                </c:pt>
                <c:pt idx="13" formatCode="0">
                  <c:v>36.551724137931032</c:v>
                </c:pt>
                <c:pt idx="14" formatCode="0">
                  <c:v>36.842105263157897</c:v>
                </c:pt>
              </c:numCache>
            </c:numRef>
          </c:val>
          <c:extLst>
            <c:ext xmlns:c16="http://schemas.microsoft.com/office/drawing/2014/chart" uri="{C3380CC4-5D6E-409C-BE32-E72D297353CC}">
              <c16:uniqueId val="{00000002-15D3-41EE-BC58-7C434E00C693}"/>
            </c:ext>
          </c:extLst>
        </c:ser>
        <c:ser>
          <c:idx val="3"/>
          <c:order val="3"/>
          <c:tx>
            <c:strRef>
              <c:f>Dati!$F$195</c:f>
              <c:strCache>
                <c:ptCount val="1"/>
                <c:pt idx="0">
                  <c:v>.</c:v>
                </c:pt>
              </c:strCache>
            </c:strRef>
          </c:tx>
          <c:spPr>
            <a:noFill/>
          </c:spPr>
          <c:invertIfNegative val="0"/>
          <c:cat>
            <c:strRef>
              <c:f>Dati!$B$196:$B$210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Dati!$F$196:$F$210</c:f>
              <c:numCache>
                <c:formatCode>0</c:formatCode>
                <c:ptCount val="15"/>
                <c:pt idx="0">
                  <c:v>16.008856227623887</c:v>
                </c:pt>
                <c:pt idx="1">
                  <c:v>52.402298850574709</c:v>
                </c:pt>
                <c:pt idx="2">
                  <c:v>27.974817934544173</c:v>
                </c:pt>
                <c:pt idx="3">
                  <c:v>7</c:v>
                </c:pt>
                <c:pt idx="4">
                  <c:v>52.402298850574709</c:v>
                </c:pt>
                <c:pt idx="5">
                  <c:v>10.863837312113169</c:v>
                </c:pt>
                <c:pt idx="6">
                  <c:v>12.150726523530686</c:v>
                </c:pt>
                <c:pt idx="7">
                  <c:v>27.710940825883352</c:v>
                </c:pt>
                <c:pt idx="8">
                  <c:v>52.402298850574709</c:v>
                </c:pt>
                <c:pt idx="9">
                  <c:v>18.853911753800517</c:v>
                </c:pt>
                <c:pt idx="10">
                  <c:v>13.068965517241374</c:v>
                </c:pt>
                <c:pt idx="11">
                  <c:v>52.402298850574709</c:v>
                </c:pt>
                <c:pt idx="12">
                  <c:v>27.402298850574709</c:v>
                </c:pt>
                <c:pt idx="13">
                  <c:v>15.850574712643677</c:v>
                </c:pt>
                <c:pt idx="14">
                  <c:v>15.560193587416812</c:v>
                </c:pt>
              </c:numCache>
            </c:numRef>
          </c:val>
          <c:extLst>
            <c:ext xmlns:c16="http://schemas.microsoft.com/office/drawing/2014/chart" uri="{C3380CC4-5D6E-409C-BE32-E72D297353CC}">
              <c16:uniqueId val="{00000003-15D3-41EE-BC58-7C434E00C693}"/>
            </c:ext>
          </c:extLst>
        </c:ser>
        <c:ser>
          <c:idx val="4"/>
          <c:order val="4"/>
          <c:tx>
            <c:strRef>
              <c:f>Dati!$G$195</c:f>
              <c:strCache>
                <c:ptCount val="1"/>
                <c:pt idx="0">
                  <c:v>Grūti pateikt</c:v>
                </c:pt>
              </c:strCache>
            </c:strRef>
          </c:tx>
          <c:spPr>
            <a:solidFill>
              <a:sysClr val="window" lastClr="FFFFFF">
                <a:lumMod val="75000"/>
              </a:sysClr>
            </a:solidFill>
          </c:spPr>
          <c:invertIfNegative val="0"/>
          <c:dLbls>
            <c:dLbl>
              <c:idx val="7"/>
              <c:layout>
                <c:manualLayout>
                  <c:x val="1.5526443474041585E-2"/>
                  <c:y val="5.991216192009408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5D3-41EE-BC58-7C434E00C693}"/>
                </c:ext>
              </c:extLst>
            </c:dLbl>
            <c:dLbl>
              <c:idx val="1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D3-41EE-BC58-7C434E00C693}"/>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Dati!$B$196:$B$210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Dati!$G$196:$G$210</c:f>
              <c:numCache>
                <c:formatCode>General</c:formatCode>
                <c:ptCount val="15"/>
                <c:pt idx="0" formatCode="0">
                  <c:v>4.5901639344262293</c:v>
                </c:pt>
                <c:pt idx="2" formatCode="0">
                  <c:v>5.343511450381679</c:v>
                </c:pt>
                <c:pt idx="3" formatCode="0">
                  <c:v>4.0229885057471266</c:v>
                </c:pt>
                <c:pt idx="5" formatCode="0">
                  <c:v>9.2307692307692299</c:v>
                </c:pt>
                <c:pt idx="6" formatCode="0">
                  <c:v>3.7735849056603774</c:v>
                </c:pt>
                <c:pt idx="7" formatCode="0">
                  <c:v>2.4691358024691357</c:v>
                </c:pt>
                <c:pt idx="9" formatCode="0">
                  <c:v>3.225806451612903</c:v>
                </c:pt>
                <c:pt idx="10" formatCode="0">
                  <c:v>6</c:v>
                </c:pt>
                <c:pt idx="12" formatCode="0">
                  <c:v>0</c:v>
                </c:pt>
                <c:pt idx="13" formatCode="0">
                  <c:v>4.1379310344827589</c:v>
                </c:pt>
                <c:pt idx="14" formatCode="0">
                  <c:v>5.2631578947368425</c:v>
                </c:pt>
              </c:numCache>
            </c:numRef>
          </c:val>
          <c:extLst>
            <c:ext xmlns:c16="http://schemas.microsoft.com/office/drawing/2014/chart" uri="{C3380CC4-5D6E-409C-BE32-E72D297353CC}">
              <c16:uniqueId val="{00000005-15D3-41EE-BC58-7C434E00C693}"/>
            </c:ext>
          </c:extLst>
        </c:ser>
        <c:dLbls>
          <c:showLegendKey val="0"/>
          <c:showVal val="0"/>
          <c:showCatName val="0"/>
          <c:showSerName val="0"/>
          <c:showPercent val="0"/>
          <c:showBubbleSize val="0"/>
        </c:dLbls>
        <c:gapWidth val="20"/>
        <c:overlap val="100"/>
        <c:axId val="452640048"/>
        <c:axId val="452636128"/>
      </c:barChart>
      <c:catAx>
        <c:axId val="45264004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52636128"/>
        <c:crossesAt val="82"/>
        <c:auto val="1"/>
        <c:lblAlgn val="ctr"/>
        <c:lblOffset val="100"/>
        <c:tickLblSkip val="1"/>
        <c:tickMarkSkip val="1"/>
        <c:noMultiLvlLbl val="0"/>
      </c:catAx>
      <c:valAx>
        <c:axId val="452636128"/>
        <c:scaling>
          <c:orientation val="minMax"/>
          <c:min val="0"/>
        </c:scaling>
        <c:delete val="1"/>
        <c:axPos val="t"/>
        <c:numFmt formatCode="0" sourceLinked="1"/>
        <c:majorTickMark val="out"/>
        <c:minorTickMark val="none"/>
        <c:tickLblPos val="nextTo"/>
        <c:crossAx val="452640048"/>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44462782763508274"/>
          <c:y val="1.5539175186081913E-3"/>
          <c:w val="0.55537217236491732"/>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7446392506937995"/>
          <c:y val="0.14726604527194881"/>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0.15895502782399631"/>
          <c:w val="0.49359985679195001"/>
          <c:h val="0.82631298214328353"/>
        </c:manualLayout>
      </c:layout>
      <c:barChart>
        <c:barDir val="bar"/>
        <c:grouping val="stacked"/>
        <c:varyColors val="0"/>
        <c:ser>
          <c:idx val="0"/>
          <c:order val="0"/>
          <c:tx>
            <c:strRef>
              <c:f>Dati!$C$215</c:f>
              <c:strCache>
                <c:ptCount val="1"/>
                <c:pt idx="0">
                  <c:v>.</c:v>
                </c:pt>
              </c:strCache>
            </c:strRef>
          </c:tx>
          <c:spPr>
            <a:noFill/>
          </c:spPr>
          <c:invertIfNegative val="0"/>
          <c:cat>
            <c:strRef>
              <c:f>Dati!$B$216:$B$221</c:f>
              <c:strCache>
                <c:ptCount val="6"/>
                <c:pt idx="0">
                  <c:v>Gaismas festivāls “Staro Rīga”</c:v>
                </c:pt>
                <c:pt idx="1">
                  <c:v>Rīgas svētku pasākumi (t. i., pilsētas svētki augustā)</c:v>
                </c:pt>
                <c:pt idx="2">
                  <c:v>Latvijas Republikas Proklamēšanas dienai veltītie pasākumi</c:v>
                </c:pt>
                <c:pt idx="3">
                  <c:v>LĪGO diena, Jāņu nakts Daugavmalā un Dzegužkalnā</c:v>
                </c:pt>
                <c:pt idx="4">
                  <c:v>Gadumijas pasākums un uguņošana Daugavmalā</c:v>
                </c:pt>
                <c:pt idx="5">
                  <c:v>Mūsdienu kultūras forums “Baltā Nakts”</c:v>
                </c:pt>
              </c:strCache>
            </c:strRef>
          </c:cat>
          <c:val>
            <c:numRef>
              <c:f>Dati!$C$216:$C$221</c:f>
              <c:numCache>
                <c:formatCode>0</c:formatCode>
                <c:ptCount val="6"/>
                <c:pt idx="0">
                  <c:v>60.442622950819668</c:v>
                </c:pt>
                <c:pt idx="1">
                  <c:v>46.672131147540981</c:v>
                </c:pt>
                <c:pt idx="2">
                  <c:v>45.36065573770491</c:v>
                </c:pt>
                <c:pt idx="3">
                  <c:v>16.508196721311464</c:v>
                </c:pt>
                <c:pt idx="4">
                  <c:v>11.26229508196721</c:v>
                </c:pt>
                <c:pt idx="5">
                  <c:v>7</c:v>
                </c:pt>
              </c:numCache>
            </c:numRef>
          </c:val>
          <c:extLst>
            <c:ext xmlns:c16="http://schemas.microsoft.com/office/drawing/2014/chart" uri="{C3380CC4-5D6E-409C-BE32-E72D297353CC}">
              <c16:uniqueId val="{00000000-4FC5-4F22-86F7-8A25B2F7CA5A}"/>
            </c:ext>
          </c:extLst>
        </c:ser>
        <c:ser>
          <c:idx val="1"/>
          <c:order val="1"/>
          <c:tx>
            <c:strRef>
              <c:f>Dati!$D$215</c:f>
              <c:strCache>
                <c:ptCount val="1"/>
                <c:pt idx="0">
                  <c:v>Nē</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Dati!$B$216:$B$221</c:f>
              <c:strCache>
                <c:ptCount val="6"/>
                <c:pt idx="0">
                  <c:v>Gaismas festivāls “Staro Rīga”</c:v>
                </c:pt>
                <c:pt idx="1">
                  <c:v>Rīgas svētku pasākumi (t. i., pilsētas svētki augustā)</c:v>
                </c:pt>
                <c:pt idx="2">
                  <c:v>Latvijas Republikas Proklamēšanas dienai veltītie pasākumi</c:v>
                </c:pt>
                <c:pt idx="3">
                  <c:v>LĪGO diena, Jāņu nakts Daugavmalā un Dzegužkalnā</c:v>
                </c:pt>
                <c:pt idx="4">
                  <c:v>Gadumijas pasākums un uguņošana Daugavmalā</c:v>
                </c:pt>
                <c:pt idx="5">
                  <c:v>Mūsdienu kultūras forums “Baltā Nakts”</c:v>
                </c:pt>
              </c:strCache>
            </c:strRef>
          </c:cat>
          <c:val>
            <c:numRef>
              <c:f>Dati!$D$216:$D$221</c:f>
              <c:numCache>
                <c:formatCode>0</c:formatCode>
                <c:ptCount val="6"/>
                <c:pt idx="0">
                  <c:v>25.901639344262296</c:v>
                </c:pt>
                <c:pt idx="1">
                  <c:v>39.672131147540981</c:v>
                </c:pt>
                <c:pt idx="2">
                  <c:v>40.983606557377051</c:v>
                </c:pt>
                <c:pt idx="3">
                  <c:v>69.836065573770497</c:v>
                </c:pt>
                <c:pt idx="4">
                  <c:v>75.081967213114751</c:v>
                </c:pt>
                <c:pt idx="5">
                  <c:v>79.344262295081961</c:v>
                </c:pt>
              </c:numCache>
            </c:numRef>
          </c:val>
          <c:extLst>
            <c:ext xmlns:c16="http://schemas.microsoft.com/office/drawing/2014/chart" uri="{C3380CC4-5D6E-409C-BE32-E72D297353CC}">
              <c16:uniqueId val="{00000001-4FC5-4F22-86F7-8A25B2F7CA5A}"/>
            </c:ext>
          </c:extLst>
        </c:ser>
        <c:ser>
          <c:idx val="2"/>
          <c:order val="2"/>
          <c:tx>
            <c:strRef>
              <c:f>Dati!$E$215</c:f>
              <c:strCache>
                <c:ptCount val="1"/>
                <c:pt idx="0">
                  <c:v>Jā</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Dati!$B$216:$B$221</c:f>
              <c:strCache>
                <c:ptCount val="6"/>
                <c:pt idx="0">
                  <c:v>Gaismas festivāls “Staro Rīga”</c:v>
                </c:pt>
                <c:pt idx="1">
                  <c:v>Rīgas svētku pasākumi (t. i., pilsētas svētki augustā)</c:v>
                </c:pt>
                <c:pt idx="2">
                  <c:v>Latvijas Republikas Proklamēšanas dienai veltītie pasākumi</c:v>
                </c:pt>
                <c:pt idx="3">
                  <c:v>LĪGO diena, Jāņu nakts Daugavmalā un Dzegužkalnā</c:v>
                </c:pt>
                <c:pt idx="4">
                  <c:v>Gadumijas pasākums un uguņošana Daugavmalā</c:v>
                </c:pt>
                <c:pt idx="5">
                  <c:v>Mūsdienu kultūras forums “Baltā Nakts”</c:v>
                </c:pt>
              </c:strCache>
            </c:strRef>
          </c:cat>
          <c:val>
            <c:numRef>
              <c:f>Dati!$E$216:$E$221</c:f>
              <c:numCache>
                <c:formatCode>0</c:formatCode>
                <c:ptCount val="6"/>
                <c:pt idx="0">
                  <c:v>73.770491803278688</c:v>
                </c:pt>
                <c:pt idx="1">
                  <c:v>59.672131147540981</c:v>
                </c:pt>
                <c:pt idx="2">
                  <c:v>57.377049180327866</c:v>
                </c:pt>
                <c:pt idx="3">
                  <c:v>29.83606557377049</c:v>
                </c:pt>
                <c:pt idx="4">
                  <c:v>24.590163934426229</c:v>
                </c:pt>
                <c:pt idx="5">
                  <c:v>19.344262295081968</c:v>
                </c:pt>
              </c:numCache>
            </c:numRef>
          </c:val>
          <c:extLst>
            <c:ext xmlns:c16="http://schemas.microsoft.com/office/drawing/2014/chart" uri="{C3380CC4-5D6E-409C-BE32-E72D297353CC}">
              <c16:uniqueId val="{00000002-4FC5-4F22-86F7-8A25B2F7CA5A}"/>
            </c:ext>
          </c:extLst>
        </c:ser>
        <c:ser>
          <c:idx val="3"/>
          <c:order val="3"/>
          <c:tx>
            <c:strRef>
              <c:f>Dati!$F$215</c:f>
              <c:strCache>
                <c:ptCount val="1"/>
                <c:pt idx="0">
                  <c:v>.</c:v>
                </c:pt>
              </c:strCache>
            </c:strRef>
          </c:tx>
          <c:spPr>
            <a:noFill/>
          </c:spPr>
          <c:invertIfNegative val="0"/>
          <c:cat>
            <c:strRef>
              <c:f>Dati!$B$216:$B$221</c:f>
              <c:strCache>
                <c:ptCount val="6"/>
                <c:pt idx="0">
                  <c:v>Gaismas festivāls “Staro Rīga”</c:v>
                </c:pt>
                <c:pt idx="1">
                  <c:v>Rīgas svētku pasākumi (t. i., pilsētas svētki augustā)</c:v>
                </c:pt>
                <c:pt idx="2">
                  <c:v>Latvijas Republikas Proklamēšanas dienai veltītie pasākumi</c:v>
                </c:pt>
                <c:pt idx="3">
                  <c:v>LĪGO diena, Jāņu nakts Daugavmalā un Dzegužkalnā</c:v>
                </c:pt>
                <c:pt idx="4">
                  <c:v>Gadumijas pasākums un uguņošana Daugavmalā</c:v>
                </c:pt>
                <c:pt idx="5">
                  <c:v>Mūsdienu kultūras forums “Baltā Nakts”</c:v>
                </c:pt>
              </c:strCache>
            </c:strRef>
          </c:cat>
          <c:val>
            <c:numRef>
              <c:f>Dati!$F$216:$F$221</c:f>
              <c:numCache>
                <c:formatCode>0</c:formatCode>
                <c:ptCount val="6"/>
                <c:pt idx="0">
                  <c:v>7</c:v>
                </c:pt>
                <c:pt idx="1">
                  <c:v>21.098360655737707</c:v>
                </c:pt>
                <c:pt idx="2">
                  <c:v>23.393442622950822</c:v>
                </c:pt>
                <c:pt idx="3">
                  <c:v>50.934426229508198</c:v>
                </c:pt>
                <c:pt idx="4">
                  <c:v>56.180327868852459</c:v>
                </c:pt>
                <c:pt idx="5">
                  <c:v>61.42622950819672</c:v>
                </c:pt>
              </c:numCache>
            </c:numRef>
          </c:val>
          <c:extLst>
            <c:ext xmlns:c16="http://schemas.microsoft.com/office/drawing/2014/chart" uri="{C3380CC4-5D6E-409C-BE32-E72D297353CC}">
              <c16:uniqueId val="{00000003-4FC5-4F22-86F7-8A25B2F7CA5A}"/>
            </c:ext>
          </c:extLst>
        </c:ser>
        <c:ser>
          <c:idx val="4"/>
          <c:order val="4"/>
          <c:tx>
            <c:strRef>
              <c:f>Dati!$G$215</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Dati!$B$216:$B$221</c:f>
              <c:strCache>
                <c:ptCount val="6"/>
                <c:pt idx="0">
                  <c:v>Gaismas festivāls “Staro Rīga”</c:v>
                </c:pt>
                <c:pt idx="1">
                  <c:v>Rīgas svētku pasākumi (t. i., pilsētas svētki augustā)</c:v>
                </c:pt>
                <c:pt idx="2">
                  <c:v>Latvijas Republikas Proklamēšanas dienai veltītie pasākumi</c:v>
                </c:pt>
                <c:pt idx="3">
                  <c:v>LĪGO diena, Jāņu nakts Daugavmalā un Dzegužkalnā</c:v>
                </c:pt>
                <c:pt idx="4">
                  <c:v>Gadumijas pasākums un uguņošana Daugavmalā</c:v>
                </c:pt>
                <c:pt idx="5">
                  <c:v>Mūsdienu kultūras forums “Baltā Nakts”</c:v>
                </c:pt>
              </c:strCache>
            </c:strRef>
          </c:cat>
          <c:val>
            <c:numRef>
              <c:f>Dati!$G$216:$G$221</c:f>
              <c:numCache>
                <c:formatCode>0</c:formatCode>
                <c:ptCount val="6"/>
                <c:pt idx="0" formatCode="0.0">
                  <c:v>0.32786885245901637</c:v>
                </c:pt>
                <c:pt idx="1">
                  <c:v>0.65573770491803274</c:v>
                </c:pt>
                <c:pt idx="2">
                  <c:v>1.639344262295082</c:v>
                </c:pt>
                <c:pt idx="3" formatCode="0.0">
                  <c:v>0.32786885245901637</c:v>
                </c:pt>
                <c:pt idx="4" formatCode="0.0">
                  <c:v>0.32786885245901637</c:v>
                </c:pt>
                <c:pt idx="5">
                  <c:v>1.3114754098360655</c:v>
                </c:pt>
              </c:numCache>
            </c:numRef>
          </c:val>
          <c:extLst>
            <c:ext xmlns:c16="http://schemas.microsoft.com/office/drawing/2014/chart" uri="{C3380CC4-5D6E-409C-BE32-E72D297353CC}">
              <c16:uniqueId val="{00000004-4FC5-4F22-86F7-8A25B2F7CA5A}"/>
            </c:ext>
          </c:extLst>
        </c:ser>
        <c:dLbls>
          <c:showLegendKey val="0"/>
          <c:showVal val="0"/>
          <c:showCatName val="0"/>
          <c:showSerName val="0"/>
          <c:showPercent val="0"/>
          <c:showBubbleSize val="0"/>
        </c:dLbls>
        <c:gapWidth val="20"/>
        <c:overlap val="100"/>
        <c:axId val="427612984"/>
        <c:axId val="427601224"/>
      </c:barChart>
      <c:catAx>
        <c:axId val="42761298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lv-LV"/>
          </a:p>
        </c:txPr>
        <c:crossAx val="427601224"/>
        <c:crossesAt val="86.3"/>
        <c:auto val="1"/>
        <c:lblAlgn val="ctr"/>
        <c:lblOffset val="100"/>
        <c:tickLblSkip val="1"/>
        <c:tickMarkSkip val="1"/>
        <c:noMultiLvlLbl val="0"/>
      </c:catAx>
      <c:valAx>
        <c:axId val="427601224"/>
        <c:scaling>
          <c:orientation val="minMax"/>
          <c:min val="0"/>
        </c:scaling>
        <c:delete val="1"/>
        <c:axPos val="t"/>
        <c:numFmt formatCode="0" sourceLinked="1"/>
        <c:majorTickMark val="out"/>
        <c:minorTickMark val="none"/>
        <c:tickLblPos val="nextTo"/>
        <c:crossAx val="427612984"/>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200">
                <a:solidFill>
                  <a:sysClr val="windowText" lastClr="000000"/>
                </a:solidFill>
              </a:defRPr>
            </a:pPr>
            <a:endParaRPr lang="lv-LV"/>
          </a:p>
        </c:txPr>
      </c:legendEntry>
      <c:layout>
        <c:manualLayout>
          <c:xMode val="edge"/>
          <c:yMode val="edge"/>
          <c:x val="0.60431544655304859"/>
          <c:y val="3.0364846648865997E-2"/>
          <c:w val="0.39149192439373676"/>
          <c:h val="0.12708295926809873"/>
        </c:manualLayout>
      </c:layout>
      <c:overlay val="0"/>
      <c:txPr>
        <a:bodyPr/>
        <a:lstStyle/>
        <a:p>
          <a:pPr>
            <a:defRPr sz="12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68585762975137"/>
          <c:y val="0.14740880216059948"/>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0.15518467800220626"/>
          <c:w val="0.68978638568461637"/>
          <c:h val="0.83008235383620521"/>
        </c:manualLayout>
      </c:layout>
      <c:barChart>
        <c:barDir val="bar"/>
        <c:grouping val="stacked"/>
        <c:varyColors val="0"/>
        <c:ser>
          <c:idx val="0"/>
          <c:order val="0"/>
          <c:tx>
            <c:strRef>
              <c:f>Dati!$C$225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Dati!$C$226:$C$240</c:f>
              <c:numCache>
                <c:formatCode>0</c:formatCode>
                <c:ptCount val="15"/>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numCache>
            </c:numRef>
          </c:val>
          <c:extLst>
            <c:ext xmlns:c16="http://schemas.microsoft.com/office/drawing/2014/chart" uri="{C3380CC4-5D6E-409C-BE32-E72D297353CC}">
              <c16:uniqueId val="{00000000-EF04-4C1D-A4CB-5E55908D9E52}"/>
            </c:ext>
          </c:extLst>
        </c:ser>
        <c:ser>
          <c:idx val="1"/>
          <c:order val="1"/>
          <c:tx>
            <c:strRef>
              <c:f>Dati!$D$225</c:f>
              <c:strCache>
                <c:ptCount val="1"/>
                <c:pt idx="0">
                  <c:v>1</c:v>
                </c:pt>
              </c:strCache>
            </c:strRef>
          </c:tx>
          <c:spPr>
            <a:solidFill>
              <a:srgbClr val="11728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Dati!$D$226:$D$240</c:f>
              <c:numCache>
                <c:formatCode>General</c:formatCode>
                <c:ptCount val="15"/>
                <c:pt idx="0" formatCode="0">
                  <c:v>73.770491803278688</c:v>
                </c:pt>
                <c:pt idx="2" formatCode="0">
                  <c:v>69.465648854961827</c:v>
                </c:pt>
                <c:pt idx="3" formatCode="0">
                  <c:v>77.011494252873561</c:v>
                </c:pt>
                <c:pt idx="5" formatCode="0">
                  <c:v>87.692307692307693</c:v>
                </c:pt>
                <c:pt idx="6" formatCode="0">
                  <c:v>75.471698113207552</c:v>
                </c:pt>
                <c:pt idx="7" formatCode="0">
                  <c:v>59.25925925925926</c:v>
                </c:pt>
                <c:pt idx="9" formatCode="0">
                  <c:v>78.709677419354833</c:v>
                </c:pt>
                <c:pt idx="10" formatCode="0">
                  <c:v>68.666666666666671</c:v>
                </c:pt>
                <c:pt idx="12" formatCode="0">
                  <c:v>25</c:v>
                </c:pt>
                <c:pt idx="13" formatCode="0">
                  <c:v>66.206896551724142</c:v>
                </c:pt>
                <c:pt idx="14" formatCode="0">
                  <c:v>83.55263157894737</c:v>
                </c:pt>
              </c:numCache>
            </c:numRef>
          </c:val>
          <c:extLst>
            <c:ext xmlns:c16="http://schemas.microsoft.com/office/drawing/2014/chart" uri="{C3380CC4-5D6E-409C-BE32-E72D297353CC}">
              <c16:uniqueId val="{00000001-EF04-4C1D-A4CB-5E55908D9E52}"/>
            </c:ext>
          </c:extLst>
        </c:ser>
        <c:ser>
          <c:idx val="2"/>
          <c:order val="2"/>
          <c:tx>
            <c:strRef>
              <c:f>Dati!$E$225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Dati!$E$226:$E$240</c:f>
              <c:numCache>
                <c:formatCode>0</c:formatCode>
                <c:ptCount val="15"/>
                <c:pt idx="0">
                  <c:v>20.921815889029006</c:v>
                </c:pt>
                <c:pt idx="1">
                  <c:v>94.692307692307693</c:v>
                </c:pt>
                <c:pt idx="2">
                  <c:v>25.226658837345866</c:v>
                </c:pt>
                <c:pt idx="3">
                  <c:v>17.680813439434132</c:v>
                </c:pt>
                <c:pt idx="4">
                  <c:v>94.692307692307693</c:v>
                </c:pt>
                <c:pt idx="5">
                  <c:v>7</c:v>
                </c:pt>
                <c:pt idx="6">
                  <c:v>19.220609579100142</c:v>
                </c:pt>
                <c:pt idx="7">
                  <c:v>35.433048433048434</c:v>
                </c:pt>
                <c:pt idx="8">
                  <c:v>94.692307692307693</c:v>
                </c:pt>
                <c:pt idx="9">
                  <c:v>15.982630272952861</c:v>
                </c:pt>
                <c:pt idx="10">
                  <c:v>26.025641025641022</c:v>
                </c:pt>
                <c:pt idx="11">
                  <c:v>94.692307692307693</c:v>
                </c:pt>
                <c:pt idx="12">
                  <c:v>69.692307692307693</c:v>
                </c:pt>
                <c:pt idx="13">
                  <c:v>28.485411140583551</c:v>
                </c:pt>
                <c:pt idx="14">
                  <c:v>11.139676113360323</c:v>
                </c:pt>
              </c:numCache>
            </c:numRef>
          </c:val>
          <c:extLst>
            <c:ext xmlns:c16="http://schemas.microsoft.com/office/drawing/2014/chart" uri="{C3380CC4-5D6E-409C-BE32-E72D297353CC}">
              <c16:uniqueId val="{00000002-EF04-4C1D-A4CB-5E55908D9E52}"/>
            </c:ext>
          </c:extLst>
        </c:ser>
        <c:ser>
          <c:idx val="3"/>
          <c:order val="3"/>
          <c:tx>
            <c:strRef>
              <c:f>Dati!$F$225</c:f>
              <c:strCache>
                <c:ptCount val="1"/>
                <c:pt idx="0">
                  <c:v>2</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Dati!$F$226:$F$240</c:f>
              <c:numCache>
                <c:formatCode>General</c:formatCode>
                <c:ptCount val="15"/>
                <c:pt idx="0" formatCode="0">
                  <c:v>59.672131147540981</c:v>
                </c:pt>
                <c:pt idx="2" formatCode="0">
                  <c:v>47.328244274809158</c:v>
                </c:pt>
                <c:pt idx="3" formatCode="0">
                  <c:v>68.965517241379317</c:v>
                </c:pt>
                <c:pt idx="5" formatCode="0">
                  <c:v>69.230769230769226</c:v>
                </c:pt>
                <c:pt idx="6" formatCode="0">
                  <c:v>59.748427672955977</c:v>
                </c:pt>
                <c:pt idx="7" formatCode="0">
                  <c:v>51.851851851851855</c:v>
                </c:pt>
                <c:pt idx="9" formatCode="0">
                  <c:v>58.064516129032256</c:v>
                </c:pt>
                <c:pt idx="10" formatCode="0">
                  <c:v>61.333333333333336</c:v>
                </c:pt>
                <c:pt idx="12" formatCode="0">
                  <c:v>25</c:v>
                </c:pt>
                <c:pt idx="13" formatCode="0">
                  <c:v>60.689655172413794</c:v>
                </c:pt>
                <c:pt idx="14" formatCode="0">
                  <c:v>60.526315789473685</c:v>
                </c:pt>
              </c:numCache>
            </c:numRef>
          </c:val>
          <c:extLst>
            <c:ext xmlns:c16="http://schemas.microsoft.com/office/drawing/2014/chart" uri="{C3380CC4-5D6E-409C-BE32-E72D297353CC}">
              <c16:uniqueId val="{00000003-EF04-4C1D-A4CB-5E55908D9E52}"/>
            </c:ext>
          </c:extLst>
        </c:ser>
        <c:ser>
          <c:idx val="4"/>
          <c:order val="4"/>
          <c:tx>
            <c:strRef>
              <c:f>Dati!$G$225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Dati!$G$226:$G$240</c:f>
              <c:numCache>
                <c:formatCode>0</c:formatCode>
                <c:ptCount val="15"/>
                <c:pt idx="0">
                  <c:v>16.558638083228246</c:v>
                </c:pt>
                <c:pt idx="1">
                  <c:v>76.230769230769226</c:v>
                </c:pt>
                <c:pt idx="2">
                  <c:v>28.902524955960068</c:v>
                </c:pt>
                <c:pt idx="3">
                  <c:v>7.2652519893899097</c:v>
                </c:pt>
                <c:pt idx="4">
                  <c:v>76.230769230769226</c:v>
                </c:pt>
                <c:pt idx="5">
                  <c:v>7</c:v>
                </c:pt>
                <c:pt idx="6">
                  <c:v>16.48234155781325</c:v>
                </c:pt>
                <c:pt idx="7">
                  <c:v>24.378917378917372</c:v>
                </c:pt>
                <c:pt idx="8">
                  <c:v>76.230769230769226</c:v>
                </c:pt>
                <c:pt idx="9">
                  <c:v>18.16625310173697</c:v>
                </c:pt>
                <c:pt idx="10">
                  <c:v>14.897435897435891</c:v>
                </c:pt>
                <c:pt idx="11">
                  <c:v>76.230769230769226</c:v>
                </c:pt>
                <c:pt idx="12">
                  <c:v>51.230769230769226</c:v>
                </c:pt>
                <c:pt idx="13">
                  <c:v>15.541114058355433</c:v>
                </c:pt>
                <c:pt idx="14">
                  <c:v>15.704453441295541</c:v>
                </c:pt>
              </c:numCache>
            </c:numRef>
          </c:val>
          <c:extLst>
            <c:ext xmlns:c16="http://schemas.microsoft.com/office/drawing/2014/chart" uri="{C3380CC4-5D6E-409C-BE32-E72D297353CC}">
              <c16:uniqueId val="{00000004-EF04-4C1D-A4CB-5E55908D9E52}"/>
            </c:ext>
          </c:extLst>
        </c:ser>
        <c:ser>
          <c:idx val="5"/>
          <c:order val="5"/>
          <c:tx>
            <c:strRef>
              <c:f>Dati!$H$225</c:f>
              <c:strCache>
                <c:ptCount val="1"/>
                <c:pt idx="0">
                  <c:v>3</c:v>
                </c:pt>
              </c:strCache>
            </c:strRef>
          </c:tx>
          <c:spPr>
            <a:solidFill>
              <a:srgbClr val="97DFF3"/>
            </a:solidFill>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Dati!$H$226:$H$240</c:f>
              <c:numCache>
                <c:formatCode>General</c:formatCode>
                <c:ptCount val="15"/>
                <c:pt idx="0" formatCode="0">
                  <c:v>57.377049180327866</c:v>
                </c:pt>
                <c:pt idx="2" formatCode="0">
                  <c:v>58.015267175572518</c:v>
                </c:pt>
                <c:pt idx="3" formatCode="0">
                  <c:v>56.896551724137929</c:v>
                </c:pt>
                <c:pt idx="5" formatCode="0">
                  <c:v>70.769230769230774</c:v>
                </c:pt>
                <c:pt idx="6" formatCode="0">
                  <c:v>57.861635220125784</c:v>
                </c:pt>
                <c:pt idx="7" formatCode="0">
                  <c:v>45.679012345679013</c:v>
                </c:pt>
                <c:pt idx="9" formatCode="0">
                  <c:v>68.387096774193552</c:v>
                </c:pt>
                <c:pt idx="10" formatCode="0">
                  <c:v>46</c:v>
                </c:pt>
                <c:pt idx="12" formatCode="0">
                  <c:v>12.5</c:v>
                </c:pt>
                <c:pt idx="13" formatCode="0">
                  <c:v>53.103448275862071</c:v>
                </c:pt>
                <c:pt idx="14" formatCode="0">
                  <c:v>63.815789473684212</c:v>
                </c:pt>
              </c:numCache>
            </c:numRef>
          </c:val>
          <c:extLst>
            <c:ext xmlns:c16="http://schemas.microsoft.com/office/drawing/2014/chart" uri="{C3380CC4-5D6E-409C-BE32-E72D297353CC}">
              <c16:uniqueId val="{00000005-EF04-4C1D-A4CB-5E55908D9E52}"/>
            </c:ext>
          </c:extLst>
        </c:ser>
        <c:ser>
          <c:idx val="6"/>
          <c:order val="6"/>
          <c:tx>
            <c:strRef>
              <c:f>Dati!$I$225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Dati!$I$226:$I$240</c:f>
              <c:numCache>
                <c:formatCode>0</c:formatCode>
                <c:ptCount val="15"/>
                <c:pt idx="0">
                  <c:v>20.392181588902908</c:v>
                </c:pt>
                <c:pt idx="1">
                  <c:v>77.769230769230774</c:v>
                </c:pt>
                <c:pt idx="2">
                  <c:v>19.753963593658256</c:v>
                </c:pt>
                <c:pt idx="3">
                  <c:v>20.872679045092845</c:v>
                </c:pt>
                <c:pt idx="4">
                  <c:v>77.769230769230774</c:v>
                </c:pt>
                <c:pt idx="5">
                  <c:v>7</c:v>
                </c:pt>
                <c:pt idx="6">
                  <c:v>19.90759554910499</c:v>
                </c:pt>
                <c:pt idx="7">
                  <c:v>32.090218423551761</c:v>
                </c:pt>
                <c:pt idx="8">
                  <c:v>77.769230769230774</c:v>
                </c:pt>
                <c:pt idx="9">
                  <c:v>9.382133995037222</c:v>
                </c:pt>
                <c:pt idx="10">
                  <c:v>31.769230769230774</c:v>
                </c:pt>
                <c:pt idx="11">
                  <c:v>77.769230769230774</c:v>
                </c:pt>
                <c:pt idx="12">
                  <c:v>65.269230769230774</c:v>
                </c:pt>
                <c:pt idx="13">
                  <c:v>24.665782493368702</c:v>
                </c:pt>
                <c:pt idx="14">
                  <c:v>13.953441295546561</c:v>
                </c:pt>
              </c:numCache>
            </c:numRef>
          </c:val>
          <c:extLst>
            <c:ext xmlns:c16="http://schemas.microsoft.com/office/drawing/2014/chart" uri="{C3380CC4-5D6E-409C-BE32-E72D297353CC}">
              <c16:uniqueId val="{00000006-EF04-4C1D-A4CB-5E55908D9E52}"/>
            </c:ext>
          </c:extLst>
        </c:ser>
        <c:ser>
          <c:idx val="7"/>
          <c:order val="7"/>
          <c:tx>
            <c:strRef>
              <c:f>Dati!$J$225</c:f>
              <c:strCache>
                <c:ptCount val="1"/>
                <c:pt idx="0">
                  <c:v>4</c:v>
                </c:pt>
              </c:strCache>
            </c:strRef>
          </c:tx>
          <c:spPr>
            <a:solidFill>
              <a:srgbClr val="BDDBA1"/>
            </a:solidFill>
          </c:spPr>
          <c:invertIfNegative val="0"/>
          <c:dLbls>
            <c:spPr>
              <a:noFill/>
              <a:ln>
                <a:noFill/>
              </a:ln>
              <a:effectLst/>
            </c:spPr>
            <c:txPr>
              <a:bodyPr wrap="square" lIns="38100" tIns="19050" rIns="38100" bIns="19050" anchor="ctr">
                <a:spAutoFit/>
              </a:bodyPr>
              <a:lstStyle/>
              <a:p>
                <a:pPr>
                  <a:defRPr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Dati!$J$226:$J$240</c:f>
              <c:numCache>
                <c:formatCode>General</c:formatCode>
                <c:ptCount val="15"/>
                <c:pt idx="0" formatCode="0">
                  <c:v>29.83606557377049</c:v>
                </c:pt>
                <c:pt idx="2" formatCode="0">
                  <c:v>26.717557251908396</c:v>
                </c:pt>
                <c:pt idx="3" formatCode="0">
                  <c:v>32.183908045977013</c:v>
                </c:pt>
                <c:pt idx="5" formatCode="0">
                  <c:v>26.153846153846153</c:v>
                </c:pt>
                <c:pt idx="6" formatCode="0">
                  <c:v>32.075471698113205</c:v>
                </c:pt>
                <c:pt idx="7" formatCode="0">
                  <c:v>28.395061728395063</c:v>
                </c:pt>
                <c:pt idx="9" formatCode="0">
                  <c:v>28.387096774193548</c:v>
                </c:pt>
                <c:pt idx="10" formatCode="0">
                  <c:v>31.333333333333332</c:v>
                </c:pt>
                <c:pt idx="12" formatCode="0">
                  <c:v>12.5</c:v>
                </c:pt>
                <c:pt idx="13" formatCode="0">
                  <c:v>30.344827586206897</c:v>
                </c:pt>
                <c:pt idx="14" formatCode="0">
                  <c:v>30.263157894736842</c:v>
                </c:pt>
              </c:numCache>
            </c:numRef>
          </c:val>
          <c:extLst>
            <c:ext xmlns:c16="http://schemas.microsoft.com/office/drawing/2014/chart" uri="{C3380CC4-5D6E-409C-BE32-E72D297353CC}">
              <c16:uniqueId val="{00000007-EF04-4C1D-A4CB-5E55908D9E52}"/>
            </c:ext>
          </c:extLst>
        </c:ser>
        <c:ser>
          <c:idx val="8"/>
          <c:order val="8"/>
          <c:tx>
            <c:strRef>
              <c:f>Dati!$K$225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Dati!$K$226:$K$240</c:f>
              <c:numCache>
                <c:formatCode>0</c:formatCode>
                <c:ptCount val="15"/>
                <c:pt idx="0">
                  <c:v>9.3478424722065228</c:v>
                </c:pt>
                <c:pt idx="1">
                  <c:v>39.183908045977013</c:v>
                </c:pt>
                <c:pt idx="2">
                  <c:v>12.466350794068617</c:v>
                </c:pt>
                <c:pt idx="3">
                  <c:v>7</c:v>
                </c:pt>
                <c:pt idx="4">
                  <c:v>39.183908045977013</c:v>
                </c:pt>
                <c:pt idx="5">
                  <c:v>13.03006189213086</c:v>
                </c:pt>
                <c:pt idx="6">
                  <c:v>7.1084363478638082</c:v>
                </c:pt>
                <c:pt idx="7">
                  <c:v>10.78884631758195</c:v>
                </c:pt>
                <c:pt idx="8">
                  <c:v>39.183908045977013</c:v>
                </c:pt>
                <c:pt idx="9">
                  <c:v>10.796811271783465</c:v>
                </c:pt>
                <c:pt idx="10">
                  <c:v>7.8505747126436809</c:v>
                </c:pt>
                <c:pt idx="11">
                  <c:v>39.183908045977013</c:v>
                </c:pt>
                <c:pt idx="12">
                  <c:v>26.683908045977013</c:v>
                </c:pt>
                <c:pt idx="13">
                  <c:v>8.8390804597701162</c:v>
                </c:pt>
                <c:pt idx="14">
                  <c:v>8.9207501512401706</c:v>
                </c:pt>
              </c:numCache>
            </c:numRef>
          </c:val>
          <c:extLst>
            <c:ext xmlns:c16="http://schemas.microsoft.com/office/drawing/2014/chart" uri="{C3380CC4-5D6E-409C-BE32-E72D297353CC}">
              <c16:uniqueId val="{00000008-EF04-4C1D-A4CB-5E55908D9E52}"/>
            </c:ext>
          </c:extLst>
        </c:ser>
        <c:ser>
          <c:idx val="9"/>
          <c:order val="9"/>
          <c:tx>
            <c:strRef>
              <c:f>Dati!$L$225</c:f>
              <c:strCache>
                <c:ptCount val="1"/>
                <c:pt idx="0">
                  <c:v>5</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Dati!$L$226:$L$240</c:f>
              <c:numCache>
                <c:formatCode>General</c:formatCode>
                <c:ptCount val="15"/>
                <c:pt idx="0" formatCode="0">
                  <c:v>24.590163934426229</c:v>
                </c:pt>
                <c:pt idx="2" formatCode="0">
                  <c:v>24.427480916030536</c:v>
                </c:pt>
                <c:pt idx="3" formatCode="0">
                  <c:v>24.712643678160919</c:v>
                </c:pt>
                <c:pt idx="5" formatCode="0">
                  <c:v>27.692307692307693</c:v>
                </c:pt>
                <c:pt idx="6" formatCode="0">
                  <c:v>27.044025157232703</c:v>
                </c:pt>
                <c:pt idx="7" formatCode="0">
                  <c:v>17.283950617283949</c:v>
                </c:pt>
                <c:pt idx="9" formatCode="0">
                  <c:v>23.870967741935484</c:v>
                </c:pt>
                <c:pt idx="10" formatCode="0">
                  <c:v>25.333333333333332</c:v>
                </c:pt>
                <c:pt idx="12" formatCode="0">
                  <c:v>12.5</c:v>
                </c:pt>
                <c:pt idx="13" formatCode="0">
                  <c:v>28.275862068965516</c:v>
                </c:pt>
                <c:pt idx="14" formatCode="0">
                  <c:v>21.710526315789473</c:v>
                </c:pt>
              </c:numCache>
            </c:numRef>
          </c:val>
          <c:extLst>
            <c:ext xmlns:c16="http://schemas.microsoft.com/office/drawing/2014/chart" uri="{C3380CC4-5D6E-409C-BE32-E72D297353CC}">
              <c16:uniqueId val="{00000009-EF04-4C1D-A4CB-5E55908D9E52}"/>
            </c:ext>
          </c:extLst>
        </c:ser>
        <c:ser>
          <c:idx val="10"/>
          <c:order val="10"/>
          <c:tx>
            <c:strRef>
              <c:f>Dati!$M$225</c:f>
              <c:strCache>
                <c:ptCount val="1"/>
                <c:pt idx="0">
                  <c:v>.</c:v>
                </c:pt>
              </c:strCache>
            </c:strRef>
          </c:tx>
          <c:spPr>
            <a:noFill/>
          </c:spPr>
          <c:invertIfNegative val="0"/>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Dati!$M$226:$M$240</c:f>
              <c:numCache>
                <c:formatCode>0</c:formatCode>
                <c:ptCount val="15"/>
                <c:pt idx="0">
                  <c:v>10.685698134539287</c:v>
                </c:pt>
                <c:pt idx="1">
                  <c:v>35.275862068965516</c:v>
                </c:pt>
                <c:pt idx="2">
                  <c:v>10.84838115293498</c:v>
                </c:pt>
                <c:pt idx="3">
                  <c:v>10.563218390804597</c:v>
                </c:pt>
                <c:pt idx="4">
                  <c:v>35.275862068965516</c:v>
                </c:pt>
                <c:pt idx="5">
                  <c:v>7.5835543766578226</c:v>
                </c:pt>
                <c:pt idx="6">
                  <c:v>8.2318369117328132</c:v>
                </c:pt>
                <c:pt idx="7">
                  <c:v>17.991911451681567</c:v>
                </c:pt>
                <c:pt idx="8">
                  <c:v>35.275862068965516</c:v>
                </c:pt>
                <c:pt idx="9">
                  <c:v>11.404894327030032</c:v>
                </c:pt>
                <c:pt idx="10">
                  <c:v>9.9425287356321839</c:v>
                </c:pt>
                <c:pt idx="11">
                  <c:v>35.275862068965516</c:v>
                </c:pt>
                <c:pt idx="12">
                  <c:v>22.775862068965516</c:v>
                </c:pt>
                <c:pt idx="13">
                  <c:v>7</c:v>
                </c:pt>
                <c:pt idx="14">
                  <c:v>13.565335753176043</c:v>
                </c:pt>
              </c:numCache>
            </c:numRef>
          </c:val>
          <c:extLst>
            <c:ext xmlns:c16="http://schemas.microsoft.com/office/drawing/2014/chart" uri="{C3380CC4-5D6E-409C-BE32-E72D297353CC}">
              <c16:uniqueId val="{0000000A-EF04-4C1D-A4CB-5E55908D9E52}"/>
            </c:ext>
          </c:extLst>
        </c:ser>
        <c:ser>
          <c:idx val="11"/>
          <c:order val="11"/>
          <c:tx>
            <c:strRef>
              <c:f>Dati!$N$225</c:f>
              <c:strCache>
                <c:ptCount val="1"/>
                <c:pt idx="0">
                  <c:v>6</c:v>
                </c:pt>
              </c:strCache>
            </c:strRef>
          </c:tx>
          <c:spPr>
            <a:solidFill>
              <a:srgbClr val="588232"/>
            </a:solidFill>
          </c:spPr>
          <c:invertIfNegative val="0"/>
          <c:dLbls>
            <c:dLbl>
              <c:idx val="12"/>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04-4C1D-A4CB-5E55908D9E52}"/>
                </c:ext>
              </c:extLst>
            </c:dLbl>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Dati!$B$226:$B$240</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Dati!$N$226:$N$240</c:f>
              <c:numCache>
                <c:formatCode>General</c:formatCode>
                <c:ptCount val="15"/>
                <c:pt idx="0" formatCode="0">
                  <c:v>19.344262295081968</c:v>
                </c:pt>
                <c:pt idx="2" formatCode="0">
                  <c:v>18.320610687022899</c:v>
                </c:pt>
                <c:pt idx="3" formatCode="0">
                  <c:v>20.114942528735632</c:v>
                </c:pt>
                <c:pt idx="5" formatCode="0">
                  <c:v>26.153846153846153</c:v>
                </c:pt>
                <c:pt idx="6" formatCode="0">
                  <c:v>22.012578616352201</c:v>
                </c:pt>
                <c:pt idx="7" formatCode="0">
                  <c:v>8.6419753086419746</c:v>
                </c:pt>
                <c:pt idx="9" formatCode="0">
                  <c:v>21.93548387096774</c:v>
                </c:pt>
                <c:pt idx="10" formatCode="0">
                  <c:v>16.666666666666668</c:v>
                </c:pt>
                <c:pt idx="12" formatCode="0">
                  <c:v>0</c:v>
                </c:pt>
                <c:pt idx="13" formatCode="0">
                  <c:v>14.482758620689655</c:v>
                </c:pt>
                <c:pt idx="14" formatCode="0">
                  <c:v>25</c:v>
                </c:pt>
              </c:numCache>
            </c:numRef>
          </c:val>
          <c:extLst>
            <c:ext xmlns:c16="http://schemas.microsoft.com/office/drawing/2014/chart" uri="{C3380CC4-5D6E-409C-BE32-E72D297353CC}">
              <c16:uniqueId val="{0000000C-EF04-4C1D-A4CB-5E55908D9E52}"/>
            </c:ext>
          </c:extLst>
        </c:ser>
        <c:dLbls>
          <c:showLegendKey val="0"/>
          <c:showVal val="0"/>
          <c:showCatName val="0"/>
          <c:showSerName val="0"/>
          <c:showPercent val="0"/>
          <c:showBubbleSize val="0"/>
        </c:dLbls>
        <c:gapWidth val="20"/>
        <c:overlap val="100"/>
        <c:axId val="427600440"/>
        <c:axId val="427610240"/>
      </c:barChart>
      <c:catAx>
        <c:axId val="42760044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27610240"/>
        <c:crossesAt val="0"/>
        <c:auto val="1"/>
        <c:lblAlgn val="ctr"/>
        <c:lblOffset val="100"/>
        <c:tickLblSkip val="1"/>
        <c:tickMarkSkip val="1"/>
        <c:noMultiLvlLbl val="0"/>
      </c:catAx>
      <c:valAx>
        <c:axId val="427610240"/>
        <c:scaling>
          <c:orientation val="minMax"/>
        </c:scaling>
        <c:delete val="1"/>
        <c:axPos val="t"/>
        <c:numFmt formatCode="0" sourceLinked="1"/>
        <c:majorTickMark val="out"/>
        <c:minorTickMark val="none"/>
        <c:tickLblPos val="nextTo"/>
        <c:crossAx val="427600440"/>
        <c:crosses val="autoZero"/>
        <c:crossBetween val="between"/>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953204786422724"/>
          <c:y val="0.12248590505939463"/>
          <c:w val="0.5388303513764312"/>
          <c:h val="0.72931652606046016"/>
        </c:manualLayout>
      </c:layout>
      <c:pieChart>
        <c:varyColors val="1"/>
        <c:ser>
          <c:idx val="1"/>
          <c:order val="0"/>
          <c:dPt>
            <c:idx val="0"/>
            <c:bubble3D val="0"/>
            <c:spPr>
              <a:solidFill>
                <a:srgbClr val="81BB4D"/>
              </a:solidFill>
            </c:spPr>
            <c:extLst>
              <c:ext xmlns:c16="http://schemas.microsoft.com/office/drawing/2014/chart" uri="{C3380CC4-5D6E-409C-BE32-E72D297353CC}">
                <c16:uniqueId val="{00000001-9B27-4565-BBAE-91159B3366DF}"/>
              </c:ext>
            </c:extLst>
          </c:dPt>
          <c:dPt>
            <c:idx val="1"/>
            <c:bubble3D val="0"/>
            <c:spPr>
              <a:solidFill>
                <a:srgbClr val="158DB0"/>
              </a:solidFill>
            </c:spPr>
            <c:extLst>
              <c:ext xmlns:c16="http://schemas.microsoft.com/office/drawing/2014/chart" uri="{C3380CC4-5D6E-409C-BE32-E72D297353CC}">
                <c16:uniqueId val="{00000003-9B27-4565-BBAE-91159B3366DF}"/>
              </c:ext>
            </c:extLst>
          </c:dPt>
          <c:dPt>
            <c:idx val="2"/>
            <c:bubble3D val="0"/>
            <c:spPr>
              <a:solidFill>
                <a:schemeClr val="bg1">
                  <a:lumMod val="75000"/>
                </a:schemeClr>
              </a:solidFill>
            </c:spPr>
            <c:extLst>
              <c:ext xmlns:c16="http://schemas.microsoft.com/office/drawing/2014/chart" uri="{C3380CC4-5D6E-409C-BE32-E72D297353CC}">
                <c16:uniqueId val="{00000005-9B27-4565-BBAE-91159B3366DF}"/>
              </c:ext>
            </c:extLst>
          </c:dPt>
          <c:dPt>
            <c:idx val="3"/>
            <c:bubble3D val="0"/>
            <c:spPr>
              <a:solidFill>
                <a:srgbClr val="FFC000"/>
              </a:solidFill>
            </c:spPr>
            <c:extLst>
              <c:ext xmlns:c16="http://schemas.microsoft.com/office/drawing/2014/chart" uri="{C3380CC4-5D6E-409C-BE32-E72D297353CC}">
                <c16:uniqueId val="{00000007-9B27-4565-BBAE-91159B3366DF}"/>
              </c:ext>
            </c:extLst>
          </c:dPt>
          <c:dPt>
            <c:idx val="4"/>
            <c:bubble3D val="0"/>
            <c:spPr>
              <a:solidFill>
                <a:schemeClr val="bg1">
                  <a:lumMod val="75000"/>
                </a:schemeClr>
              </a:solidFill>
            </c:spPr>
            <c:extLst>
              <c:ext xmlns:c16="http://schemas.microsoft.com/office/drawing/2014/chart" uri="{C3380CC4-5D6E-409C-BE32-E72D297353CC}">
                <c16:uniqueId val="{00000009-9B27-4565-BBAE-91159B3366DF}"/>
              </c:ext>
            </c:extLst>
          </c:dPt>
          <c:dLbls>
            <c:dLbl>
              <c:idx val="4"/>
              <c:layout>
                <c:manualLayout>
                  <c:x val="-2.1613832853025938E-2"/>
                  <c:y val="5.24616626311541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B27-4565-BBAE-91159B3366DF}"/>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Dati!$B$245:$B$246</c:f>
              <c:strCache>
                <c:ptCount val="2"/>
                <c:pt idx="0">
                  <c:v>Jā</c:v>
                </c:pt>
                <c:pt idx="1">
                  <c:v>Nē</c:v>
                </c:pt>
              </c:strCache>
            </c:strRef>
          </c:cat>
          <c:val>
            <c:numRef>
              <c:f>Dati!$C$245:$C$246</c:f>
              <c:numCache>
                <c:formatCode>0</c:formatCode>
                <c:ptCount val="2"/>
                <c:pt idx="0">
                  <c:v>42.950819672131146</c:v>
                </c:pt>
                <c:pt idx="1">
                  <c:v>57.049180327868854</c:v>
                </c:pt>
              </c:numCache>
            </c:numRef>
          </c:val>
          <c:extLst>
            <c:ext xmlns:c16="http://schemas.microsoft.com/office/drawing/2014/chart" uri="{C3380CC4-5D6E-409C-BE32-E72D297353CC}">
              <c16:uniqueId val="{0000000A-9B27-4565-BBAE-91159B3366DF}"/>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5679270440539905"/>
          <c:h val="0.92173139340798527"/>
        </c:manualLayout>
      </c:layout>
      <c:barChart>
        <c:barDir val="bar"/>
        <c:grouping val="stacked"/>
        <c:varyColors val="0"/>
        <c:ser>
          <c:idx val="0"/>
          <c:order val="0"/>
          <c:tx>
            <c:strRef>
              <c:f>Dati!$C$7</c:f>
              <c:strCache>
                <c:ptCount val="1"/>
                <c:pt idx="0">
                  <c:v>.</c:v>
                </c:pt>
              </c:strCache>
            </c:strRef>
          </c:tx>
          <c:spPr>
            <a:noFill/>
          </c:spPr>
          <c:invertIfNegative val="0"/>
          <c:cat>
            <c:strRef>
              <c:f>Dati!$B$8:$B$22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Dati!$C$8:$C$22</c:f>
              <c:numCache>
                <c:formatCode>0</c:formatCode>
                <c:ptCount val="15"/>
                <c:pt idx="0">
                  <c:v>24.254098360655739</c:v>
                </c:pt>
                <c:pt idx="1">
                  <c:v>69.5</c:v>
                </c:pt>
                <c:pt idx="2">
                  <c:v>18.354961832061072</c:v>
                </c:pt>
                <c:pt idx="3">
                  <c:v>28.695402298850574</c:v>
                </c:pt>
                <c:pt idx="4">
                  <c:v>69.5</c:v>
                </c:pt>
                <c:pt idx="5">
                  <c:v>37.192307692307693</c:v>
                </c:pt>
                <c:pt idx="6">
                  <c:v>25.474842767295598</c:v>
                </c:pt>
                <c:pt idx="7">
                  <c:v>11.47530864197531</c:v>
                </c:pt>
                <c:pt idx="8">
                  <c:v>69.5</c:v>
                </c:pt>
                <c:pt idx="9">
                  <c:v>24.338709677419352</c:v>
                </c:pt>
                <c:pt idx="10">
                  <c:v>24.166666666666664</c:v>
                </c:pt>
                <c:pt idx="11">
                  <c:v>69.5</c:v>
                </c:pt>
                <c:pt idx="12">
                  <c:v>7</c:v>
                </c:pt>
                <c:pt idx="13">
                  <c:v>23.982758620689658</c:v>
                </c:pt>
                <c:pt idx="14">
                  <c:v>25.421052631578945</c:v>
                </c:pt>
              </c:numCache>
            </c:numRef>
          </c:val>
          <c:extLst>
            <c:ext xmlns:c16="http://schemas.microsoft.com/office/drawing/2014/chart" uri="{C3380CC4-5D6E-409C-BE32-E72D297353CC}">
              <c16:uniqueId val="{00000000-D968-442D-9FD0-CB50348CEFCC}"/>
            </c:ext>
          </c:extLst>
        </c:ser>
        <c:ser>
          <c:idx val="1"/>
          <c:order val="1"/>
          <c:tx>
            <c:strRef>
              <c:f>Dati!$D$7</c:f>
              <c:strCache>
                <c:ptCount val="1"/>
                <c:pt idx="0">
                  <c:v>Nē</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Dati!$B$8:$B$22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Dati!$D$8:$D$22</c:f>
              <c:numCache>
                <c:formatCode>General</c:formatCode>
                <c:ptCount val="15"/>
                <c:pt idx="0" formatCode="0">
                  <c:v>45.245901639344261</c:v>
                </c:pt>
                <c:pt idx="2" formatCode="0">
                  <c:v>51.145038167938928</c:v>
                </c:pt>
                <c:pt idx="3" formatCode="0">
                  <c:v>40.804597701149426</c:v>
                </c:pt>
                <c:pt idx="5" formatCode="0">
                  <c:v>32.307692307692307</c:v>
                </c:pt>
                <c:pt idx="6" formatCode="0">
                  <c:v>44.025157232704402</c:v>
                </c:pt>
                <c:pt idx="7" formatCode="0">
                  <c:v>58.02469135802469</c:v>
                </c:pt>
                <c:pt idx="9" formatCode="0">
                  <c:v>45.161290322580648</c:v>
                </c:pt>
                <c:pt idx="10" formatCode="0">
                  <c:v>45.333333333333336</c:v>
                </c:pt>
                <c:pt idx="12" formatCode="0">
                  <c:v>62.5</c:v>
                </c:pt>
                <c:pt idx="13" formatCode="0">
                  <c:v>45.517241379310342</c:v>
                </c:pt>
                <c:pt idx="14" formatCode="0">
                  <c:v>44.078947368421055</c:v>
                </c:pt>
              </c:numCache>
            </c:numRef>
          </c:val>
          <c:extLst>
            <c:ext xmlns:c16="http://schemas.microsoft.com/office/drawing/2014/chart" uri="{C3380CC4-5D6E-409C-BE32-E72D297353CC}">
              <c16:uniqueId val="{00000001-D968-442D-9FD0-CB50348CEFCC}"/>
            </c:ext>
          </c:extLst>
        </c:ser>
        <c:ser>
          <c:idx val="2"/>
          <c:order val="2"/>
          <c:tx>
            <c:strRef>
              <c:f>Dati!$E$7</c:f>
              <c:strCache>
                <c:ptCount val="1"/>
                <c:pt idx="0">
                  <c:v>Jā</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Dati!$B$8:$B$22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Dati!$E$8:$E$22</c:f>
              <c:numCache>
                <c:formatCode>General</c:formatCode>
                <c:ptCount val="15"/>
                <c:pt idx="0" formatCode="0">
                  <c:v>53.114754098360656</c:v>
                </c:pt>
                <c:pt idx="2" formatCode="0">
                  <c:v>47.328244274809158</c:v>
                </c:pt>
                <c:pt idx="3" formatCode="0">
                  <c:v>57.47126436781609</c:v>
                </c:pt>
                <c:pt idx="5" formatCode="0">
                  <c:v>66.15384615384616</c:v>
                </c:pt>
                <c:pt idx="6" formatCode="0">
                  <c:v>55.345911949685537</c:v>
                </c:pt>
                <c:pt idx="7" formatCode="0">
                  <c:v>38.271604938271608</c:v>
                </c:pt>
                <c:pt idx="9" formatCode="0">
                  <c:v>53.548387096774192</c:v>
                </c:pt>
                <c:pt idx="10" formatCode="0">
                  <c:v>52.666666666666664</c:v>
                </c:pt>
                <c:pt idx="12" formatCode="0">
                  <c:v>37.5</c:v>
                </c:pt>
                <c:pt idx="13" formatCode="0">
                  <c:v>52.413793103448278</c:v>
                </c:pt>
                <c:pt idx="14" formatCode="0">
                  <c:v>54.60526315789474</c:v>
                </c:pt>
              </c:numCache>
            </c:numRef>
          </c:val>
          <c:extLst>
            <c:ext xmlns:c16="http://schemas.microsoft.com/office/drawing/2014/chart" uri="{C3380CC4-5D6E-409C-BE32-E72D297353CC}">
              <c16:uniqueId val="{00000002-D968-442D-9FD0-CB50348CEFCC}"/>
            </c:ext>
          </c:extLst>
        </c:ser>
        <c:ser>
          <c:idx val="3"/>
          <c:order val="3"/>
          <c:tx>
            <c:strRef>
              <c:f>Dati!$F$7</c:f>
              <c:strCache>
                <c:ptCount val="1"/>
                <c:pt idx="0">
                  <c:v>.</c:v>
                </c:pt>
              </c:strCache>
            </c:strRef>
          </c:tx>
          <c:spPr>
            <a:noFill/>
          </c:spPr>
          <c:invertIfNegative val="0"/>
          <c:cat>
            <c:strRef>
              <c:f>Dati!$B$8:$B$22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Dati!$F$8:$F$22</c:f>
              <c:numCache>
                <c:formatCode>0</c:formatCode>
                <c:ptCount val="15"/>
                <c:pt idx="0">
                  <c:v>20.039092055485504</c:v>
                </c:pt>
                <c:pt idx="1">
                  <c:v>73.15384615384616</c:v>
                </c:pt>
                <c:pt idx="2">
                  <c:v>25.825601879037002</c:v>
                </c:pt>
                <c:pt idx="3">
                  <c:v>15.68258178603007</c:v>
                </c:pt>
                <c:pt idx="4">
                  <c:v>73.15384615384616</c:v>
                </c:pt>
                <c:pt idx="5">
                  <c:v>7</c:v>
                </c:pt>
                <c:pt idx="6">
                  <c:v>17.807934204160624</c:v>
                </c:pt>
                <c:pt idx="7">
                  <c:v>34.882241215574552</c:v>
                </c:pt>
                <c:pt idx="8">
                  <c:v>73.15384615384616</c:v>
                </c:pt>
                <c:pt idx="9">
                  <c:v>19.605459057071968</c:v>
                </c:pt>
                <c:pt idx="10">
                  <c:v>20.487179487179496</c:v>
                </c:pt>
                <c:pt idx="11">
                  <c:v>73.15384615384616</c:v>
                </c:pt>
                <c:pt idx="12">
                  <c:v>35.65384615384616</c:v>
                </c:pt>
                <c:pt idx="13">
                  <c:v>20.740053050397883</c:v>
                </c:pt>
                <c:pt idx="14">
                  <c:v>18.548582995951421</c:v>
                </c:pt>
              </c:numCache>
            </c:numRef>
          </c:val>
          <c:extLst>
            <c:ext xmlns:c16="http://schemas.microsoft.com/office/drawing/2014/chart" uri="{C3380CC4-5D6E-409C-BE32-E72D297353CC}">
              <c16:uniqueId val="{00000003-D968-442D-9FD0-CB50348CEFCC}"/>
            </c:ext>
          </c:extLst>
        </c:ser>
        <c:ser>
          <c:idx val="4"/>
          <c:order val="4"/>
          <c:tx>
            <c:strRef>
              <c:f>Dati!$G$7</c:f>
              <c:strCache>
                <c:ptCount val="1"/>
                <c:pt idx="0">
                  <c:v>Grūti pateikt</c:v>
                </c:pt>
              </c:strCache>
            </c:strRef>
          </c:tx>
          <c:spPr>
            <a:solidFill>
              <a:sysClr val="window" lastClr="FFFFFF">
                <a:lumMod val="75000"/>
              </a:sysClr>
            </a:solidFill>
          </c:spPr>
          <c:invertIfNegative val="0"/>
          <c:dLbls>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68-442D-9FD0-CB50348CEFCC}"/>
                </c:ext>
              </c:extLst>
            </c:dLbl>
            <c:spPr>
              <a:noFill/>
              <a:ln>
                <a:noFill/>
              </a:ln>
              <a:effectLst/>
            </c:spPr>
            <c:txPr>
              <a:bodyPr wrap="square" lIns="38100" tIns="19050" rIns="38100" bIns="19050" anchor="ctr">
                <a:spAutoFit/>
              </a:bodyPr>
              <a:lstStyle/>
              <a:p>
                <a:pPr>
                  <a:defRPr b="1">
                    <a:solidFill>
                      <a:sysClr val="windowText" lastClr="000000"/>
                    </a:solidFill>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Dati!$B$8:$B$22</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Dati!$G$8:$G$22</c:f>
              <c:numCache>
                <c:formatCode>General</c:formatCode>
                <c:ptCount val="15"/>
                <c:pt idx="0" formatCode="0">
                  <c:v>1.639344262295082</c:v>
                </c:pt>
                <c:pt idx="2" formatCode="0">
                  <c:v>1.5267175572519085</c:v>
                </c:pt>
                <c:pt idx="3" formatCode="0">
                  <c:v>1.7241379310344827</c:v>
                </c:pt>
                <c:pt idx="5" formatCode="0">
                  <c:v>1.5384615384615385</c:v>
                </c:pt>
                <c:pt idx="6" formatCode="0">
                  <c:v>0.62893081761006286</c:v>
                </c:pt>
                <c:pt idx="7" formatCode="0">
                  <c:v>3.7037037037037037</c:v>
                </c:pt>
                <c:pt idx="9" formatCode="0">
                  <c:v>1.2903225806451613</c:v>
                </c:pt>
                <c:pt idx="10" formatCode="0">
                  <c:v>2</c:v>
                </c:pt>
                <c:pt idx="12" formatCode="0">
                  <c:v>0</c:v>
                </c:pt>
                <c:pt idx="13" formatCode="0">
                  <c:v>2.0689655172413794</c:v>
                </c:pt>
                <c:pt idx="14" formatCode="0">
                  <c:v>1.3157894736842106</c:v>
                </c:pt>
              </c:numCache>
            </c:numRef>
          </c:val>
          <c:extLst>
            <c:ext xmlns:c16="http://schemas.microsoft.com/office/drawing/2014/chart" uri="{C3380CC4-5D6E-409C-BE32-E72D297353CC}">
              <c16:uniqueId val="{00000005-D968-442D-9FD0-CB50348CEFCC}"/>
            </c:ext>
          </c:extLst>
        </c:ser>
        <c:dLbls>
          <c:showLegendKey val="0"/>
          <c:showVal val="0"/>
          <c:showCatName val="0"/>
          <c:showSerName val="0"/>
          <c:showPercent val="0"/>
          <c:showBubbleSize val="0"/>
        </c:dLbls>
        <c:gapWidth val="20"/>
        <c:overlap val="100"/>
        <c:axId val="441672296"/>
        <c:axId val="441673080"/>
      </c:barChart>
      <c:catAx>
        <c:axId val="44167229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41673080"/>
        <c:crossesAt val="69.5"/>
        <c:auto val="1"/>
        <c:lblAlgn val="ctr"/>
        <c:lblOffset val="100"/>
        <c:tickLblSkip val="1"/>
        <c:tickMarkSkip val="1"/>
        <c:noMultiLvlLbl val="0"/>
      </c:catAx>
      <c:valAx>
        <c:axId val="441673080"/>
        <c:scaling>
          <c:orientation val="minMax"/>
          <c:min val="0"/>
        </c:scaling>
        <c:delete val="1"/>
        <c:axPos val="t"/>
        <c:numFmt formatCode="0" sourceLinked="1"/>
        <c:majorTickMark val="out"/>
        <c:minorTickMark val="none"/>
        <c:tickLblPos val="nextTo"/>
        <c:crossAx val="441672296"/>
        <c:crosses val="autoZero"/>
        <c:crossBetween val="between"/>
      </c:valAx>
      <c:spPr>
        <a:noFill/>
        <a:ln w="3175">
          <a:noFill/>
          <a:prstDash val="solid"/>
        </a:ln>
      </c:spPr>
    </c:plotArea>
    <c:legend>
      <c:legendPos val="r"/>
      <c:legendEntry>
        <c:idx val="0"/>
        <c:delete val="1"/>
      </c:legendEntry>
      <c:legendEntry>
        <c:idx val="3"/>
        <c:delete val="1"/>
      </c:legendEntry>
      <c:legendEntry>
        <c:idx val="4"/>
        <c:txPr>
          <a:bodyPr/>
          <a:lstStyle/>
          <a:p>
            <a:pPr>
              <a:defRPr sz="1050">
                <a:solidFill>
                  <a:sysClr val="windowText" lastClr="000000"/>
                </a:solidFill>
              </a:defRPr>
            </a:pPr>
            <a:endParaRPr lang="lv-LV"/>
          </a:p>
        </c:txPr>
      </c:legendEntry>
      <c:layout>
        <c:manualLayout>
          <c:xMode val="edge"/>
          <c:yMode val="edge"/>
          <c:x val="0.36789893426702269"/>
          <c:y val="1.5539175186081913E-3"/>
          <c:w val="0.6321010657329772"/>
          <c:h val="5.1325549994257827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4203639392237537"/>
          <c:y val="4.5335803612783693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6067431527390952"/>
          <c:h val="0.92173139340798527"/>
        </c:manualLayout>
      </c:layout>
      <c:barChart>
        <c:barDir val="bar"/>
        <c:grouping val="stacked"/>
        <c:varyColors val="0"/>
        <c:ser>
          <c:idx val="0"/>
          <c:order val="0"/>
          <c:tx>
            <c:strRef>
              <c:f>Dati!$C$249</c:f>
              <c:strCache>
                <c:ptCount val="1"/>
                <c:pt idx="0">
                  <c:v>.</c:v>
                </c:pt>
              </c:strCache>
            </c:strRef>
          </c:tx>
          <c:spPr>
            <a:noFill/>
          </c:spPr>
          <c:invertIfNegative val="0"/>
          <c:cat>
            <c:strRef>
              <c:f>Dati!$B$250:$B$264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Dati!$C$250:$C$264</c:f>
              <c:numCache>
                <c:formatCode>0</c:formatCode>
                <c:ptCount val="15"/>
                <c:pt idx="0">
                  <c:v>16.363033412589161</c:v>
                </c:pt>
                <c:pt idx="1">
                  <c:v>73.412213740458014</c:v>
                </c:pt>
                <c:pt idx="2">
                  <c:v>7</c:v>
                </c:pt>
                <c:pt idx="3">
                  <c:v>23.412213740458014</c:v>
                </c:pt>
                <c:pt idx="4">
                  <c:v>73.412213740458014</c:v>
                </c:pt>
                <c:pt idx="5">
                  <c:v>22.642982971227248</c:v>
                </c:pt>
                <c:pt idx="6">
                  <c:v>15.55057852033223</c:v>
                </c:pt>
                <c:pt idx="7">
                  <c:v>12.918386579964185</c:v>
                </c:pt>
                <c:pt idx="8">
                  <c:v>73.412213740458014</c:v>
                </c:pt>
                <c:pt idx="9">
                  <c:v>10.18640728884511</c:v>
                </c:pt>
                <c:pt idx="10">
                  <c:v>22.74554707379135</c:v>
                </c:pt>
                <c:pt idx="11">
                  <c:v>73.412213740458014</c:v>
                </c:pt>
                <c:pt idx="12">
                  <c:v>23.412213740458014</c:v>
                </c:pt>
                <c:pt idx="13">
                  <c:v>19.61911029218215</c:v>
                </c:pt>
                <c:pt idx="14">
                  <c:v>12.885897950984329</c:v>
                </c:pt>
              </c:numCache>
            </c:numRef>
          </c:val>
          <c:extLst>
            <c:ext xmlns:c16="http://schemas.microsoft.com/office/drawing/2014/chart" uri="{C3380CC4-5D6E-409C-BE32-E72D297353CC}">
              <c16:uniqueId val="{00000000-1C50-4438-9E03-38524AC0D6C0}"/>
            </c:ext>
          </c:extLst>
        </c:ser>
        <c:ser>
          <c:idx val="1"/>
          <c:order val="1"/>
          <c:tx>
            <c:strRef>
              <c:f>Dati!$D$249</c:f>
              <c:strCache>
                <c:ptCount val="1"/>
                <c:pt idx="0">
                  <c:v>Nē</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Dati!$B$250:$B$264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Dati!$D$250:$D$264</c:f>
              <c:numCache>
                <c:formatCode>General</c:formatCode>
                <c:ptCount val="15"/>
                <c:pt idx="0" formatCode="0">
                  <c:v>57.049180327868854</c:v>
                </c:pt>
                <c:pt idx="2" formatCode="0">
                  <c:v>66.412213740458014</c:v>
                </c:pt>
                <c:pt idx="3" formatCode="0">
                  <c:v>50</c:v>
                </c:pt>
                <c:pt idx="5" formatCode="0">
                  <c:v>50.769230769230766</c:v>
                </c:pt>
                <c:pt idx="6" formatCode="0">
                  <c:v>57.861635220125784</c:v>
                </c:pt>
                <c:pt idx="7" formatCode="0">
                  <c:v>60.493827160493829</c:v>
                </c:pt>
                <c:pt idx="9" formatCode="0">
                  <c:v>63.225806451612904</c:v>
                </c:pt>
                <c:pt idx="10" formatCode="0">
                  <c:v>50.666666666666664</c:v>
                </c:pt>
                <c:pt idx="12" formatCode="0">
                  <c:v>50</c:v>
                </c:pt>
                <c:pt idx="13" formatCode="0">
                  <c:v>53.793103448275865</c:v>
                </c:pt>
                <c:pt idx="14" formatCode="0">
                  <c:v>60.526315789473685</c:v>
                </c:pt>
              </c:numCache>
            </c:numRef>
          </c:val>
          <c:extLst>
            <c:ext xmlns:c16="http://schemas.microsoft.com/office/drawing/2014/chart" uri="{C3380CC4-5D6E-409C-BE32-E72D297353CC}">
              <c16:uniqueId val="{00000001-1C50-4438-9E03-38524AC0D6C0}"/>
            </c:ext>
          </c:extLst>
        </c:ser>
        <c:ser>
          <c:idx val="2"/>
          <c:order val="2"/>
          <c:tx>
            <c:strRef>
              <c:f>Dati!$E$249</c:f>
              <c:strCache>
                <c:ptCount val="1"/>
                <c:pt idx="0">
                  <c:v>Jā</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Dati!$B$250:$B$264</c:f>
              <c:strCache>
                <c:ptCount val="15"/>
                <c:pt idx="0">
                  <c:v>VISI RESPONDENTI, n=305</c:v>
                </c:pt>
                <c:pt idx="1">
                  <c:v>DZIMUMS</c:v>
                </c:pt>
                <c:pt idx="2">
                  <c:v>Vīrietis, n=131</c:v>
                </c:pt>
                <c:pt idx="3">
                  <c:v>Sieviete, n=174</c:v>
                </c:pt>
                <c:pt idx="4">
                  <c:v>VECUMS</c:v>
                </c:pt>
                <c:pt idx="5">
                  <c:v>18–44 gadi, n=65</c:v>
                </c:pt>
                <c:pt idx="6">
                  <c:v>45–63 gadi, n=159</c:v>
                </c:pt>
                <c:pt idx="7">
                  <c:v>64 un vairāk gadi, n=81</c:v>
                </c:pt>
                <c:pt idx="8">
                  <c:v>SARUNVALODA ĢIMENĒ</c:v>
                </c:pt>
                <c:pt idx="9">
                  <c:v>Latviešu, n=155</c:v>
                </c:pt>
                <c:pt idx="10">
                  <c:v>Krievu, n=150</c:v>
                </c:pt>
                <c:pt idx="11">
                  <c:v>IZGLĪTĪBA</c:v>
                </c:pt>
                <c:pt idx="12">
                  <c:v>Pamatizglītība, n=8*</c:v>
                </c:pt>
                <c:pt idx="13">
                  <c:v>Vidējā, profesionālā vidējā, n=145</c:v>
                </c:pt>
                <c:pt idx="14">
                  <c:v>Augstākā, n=152</c:v>
                </c:pt>
              </c:strCache>
            </c:strRef>
          </c:cat>
          <c:val>
            <c:numRef>
              <c:f>Dati!$E$250:$E$264</c:f>
              <c:numCache>
                <c:formatCode>General</c:formatCode>
                <c:ptCount val="15"/>
                <c:pt idx="0" formatCode="0">
                  <c:v>42.950819672131146</c:v>
                </c:pt>
                <c:pt idx="2" formatCode="0">
                  <c:v>33.587786259541986</c:v>
                </c:pt>
                <c:pt idx="3" formatCode="0">
                  <c:v>50</c:v>
                </c:pt>
                <c:pt idx="5" formatCode="0">
                  <c:v>49.230769230769234</c:v>
                </c:pt>
                <c:pt idx="6" formatCode="0">
                  <c:v>42.138364779874216</c:v>
                </c:pt>
                <c:pt idx="7" formatCode="0">
                  <c:v>39.506172839506171</c:v>
                </c:pt>
                <c:pt idx="9" formatCode="0">
                  <c:v>36.774193548387096</c:v>
                </c:pt>
                <c:pt idx="10" formatCode="0">
                  <c:v>49.333333333333336</c:v>
                </c:pt>
                <c:pt idx="12" formatCode="0">
                  <c:v>50</c:v>
                </c:pt>
                <c:pt idx="13" formatCode="0">
                  <c:v>46.206896551724135</c:v>
                </c:pt>
                <c:pt idx="14" formatCode="0">
                  <c:v>39.473684210526315</c:v>
                </c:pt>
              </c:numCache>
            </c:numRef>
          </c:val>
          <c:extLst>
            <c:ext xmlns:c16="http://schemas.microsoft.com/office/drawing/2014/chart" uri="{C3380CC4-5D6E-409C-BE32-E72D297353CC}">
              <c16:uniqueId val="{00000002-1C50-4438-9E03-38524AC0D6C0}"/>
            </c:ext>
          </c:extLst>
        </c:ser>
        <c:dLbls>
          <c:showLegendKey val="0"/>
          <c:showVal val="0"/>
          <c:showCatName val="0"/>
          <c:showSerName val="0"/>
          <c:showPercent val="0"/>
          <c:showBubbleSize val="0"/>
        </c:dLbls>
        <c:gapWidth val="20"/>
        <c:overlap val="100"/>
        <c:axId val="427607104"/>
        <c:axId val="427609456"/>
      </c:barChart>
      <c:catAx>
        <c:axId val="42760710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27609456"/>
        <c:crossesAt val="73.400000000000006"/>
        <c:auto val="1"/>
        <c:lblAlgn val="ctr"/>
        <c:lblOffset val="100"/>
        <c:tickLblSkip val="1"/>
        <c:tickMarkSkip val="1"/>
        <c:noMultiLvlLbl val="0"/>
      </c:catAx>
      <c:valAx>
        <c:axId val="427609456"/>
        <c:scaling>
          <c:orientation val="minMax"/>
          <c:min val="0"/>
        </c:scaling>
        <c:delete val="1"/>
        <c:axPos val="t"/>
        <c:numFmt formatCode="0" sourceLinked="1"/>
        <c:majorTickMark val="out"/>
        <c:minorTickMark val="none"/>
        <c:tickLblPos val="nextTo"/>
        <c:crossAx val="427607104"/>
        <c:crosses val="autoZero"/>
        <c:crossBetween val="between"/>
      </c:valAx>
      <c:spPr>
        <a:noFill/>
        <a:ln w="3175">
          <a:noFill/>
          <a:prstDash val="solid"/>
        </a:ln>
      </c:spPr>
    </c:plotArea>
    <c:legend>
      <c:legendPos val="r"/>
      <c:legendEntry>
        <c:idx val="0"/>
        <c:delete val="1"/>
      </c:legendEntry>
      <c:layout>
        <c:manualLayout>
          <c:xMode val="edge"/>
          <c:yMode val="edge"/>
          <c:x val="0.32623869614551465"/>
          <c:y val="1.5539175186081913E-3"/>
          <c:w val="0.60027415935266448"/>
          <c:h val="8.2891297398412028E-2"/>
        </c:manualLayout>
      </c:layout>
      <c:overlay val="0"/>
      <c:txPr>
        <a:bodyPr/>
        <a:lstStyle/>
        <a:p>
          <a:pPr>
            <a:defRPr sz="105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581498376124455"/>
          <c:y val="0.14441963411290004"/>
          <c:w val="0.55756331863386432"/>
          <c:h val="0.74480458599391497"/>
        </c:manualLayout>
      </c:layout>
      <c:pieChart>
        <c:varyColors val="1"/>
        <c:ser>
          <c:idx val="1"/>
          <c:order val="0"/>
          <c:dPt>
            <c:idx val="0"/>
            <c:bubble3D val="0"/>
            <c:spPr>
              <a:solidFill>
                <a:srgbClr val="81BB4D"/>
              </a:solidFill>
            </c:spPr>
            <c:extLst>
              <c:ext xmlns:c16="http://schemas.microsoft.com/office/drawing/2014/chart" uri="{C3380CC4-5D6E-409C-BE32-E72D297353CC}">
                <c16:uniqueId val="{00000001-8A80-467A-8A64-D8EE55E44414}"/>
              </c:ext>
            </c:extLst>
          </c:dPt>
          <c:dPt>
            <c:idx val="1"/>
            <c:bubble3D val="0"/>
            <c:spPr>
              <a:solidFill>
                <a:srgbClr val="BDDBA1"/>
              </a:solidFill>
            </c:spPr>
            <c:extLst>
              <c:ext xmlns:c16="http://schemas.microsoft.com/office/drawing/2014/chart" uri="{C3380CC4-5D6E-409C-BE32-E72D297353CC}">
                <c16:uniqueId val="{00000003-8A80-467A-8A64-D8EE55E44414}"/>
              </c:ext>
            </c:extLst>
          </c:dPt>
          <c:dPt>
            <c:idx val="2"/>
            <c:bubble3D val="0"/>
            <c:spPr>
              <a:solidFill>
                <a:schemeClr val="accent6">
                  <a:lumMod val="20000"/>
                  <a:lumOff val="80000"/>
                </a:schemeClr>
              </a:solidFill>
            </c:spPr>
            <c:extLst>
              <c:ext xmlns:c16="http://schemas.microsoft.com/office/drawing/2014/chart" uri="{C3380CC4-5D6E-409C-BE32-E72D297353CC}">
                <c16:uniqueId val="{00000005-8A80-467A-8A64-D8EE55E44414}"/>
              </c:ext>
            </c:extLst>
          </c:dPt>
          <c:dPt>
            <c:idx val="3"/>
            <c:bubble3D val="0"/>
            <c:spPr>
              <a:solidFill>
                <a:srgbClr val="158DB0"/>
              </a:solidFill>
            </c:spPr>
            <c:extLst>
              <c:ext xmlns:c16="http://schemas.microsoft.com/office/drawing/2014/chart" uri="{C3380CC4-5D6E-409C-BE32-E72D297353CC}">
                <c16:uniqueId val="{00000007-8A80-467A-8A64-D8EE55E44414}"/>
              </c:ext>
            </c:extLst>
          </c:dPt>
          <c:dPt>
            <c:idx val="4"/>
            <c:bubble3D val="0"/>
            <c:spPr>
              <a:solidFill>
                <a:schemeClr val="bg1">
                  <a:lumMod val="75000"/>
                </a:schemeClr>
              </a:solidFill>
            </c:spPr>
            <c:extLst>
              <c:ext xmlns:c16="http://schemas.microsoft.com/office/drawing/2014/chart" uri="{C3380CC4-5D6E-409C-BE32-E72D297353CC}">
                <c16:uniqueId val="{00000009-8A80-467A-8A64-D8EE55E44414}"/>
              </c:ext>
            </c:extLst>
          </c:dPt>
          <c:dLbls>
            <c:dLbl>
              <c:idx val="4"/>
              <c:layout>
                <c:manualLayout>
                  <c:x val="-2.1613832853025938E-2"/>
                  <c:y val="5.24616626311541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A80-467A-8A64-D8EE55E44414}"/>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Dati!$B$268:$B$272</c:f>
              <c:strCache>
                <c:ptCount val="5"/>
                <c:pt idx="0">
                  <c:v>Jā, vienu</c:v>
                </c:pt>
                <c:pt idx="1">
                  <c:v>Jā, vairākus</c:v>
                </c:pt>
                <c:pt idx="2">
                  <c:v>Pats/-i neapmeklēja, taču zina, ka citi ģimenes locekļi tos apmeklēja</c:v>
                </c:pt>
                <c:pt idx="3">
                  <c:v>Nē</c:v>
                </c:pt>
                <c:pt idx="4">
                  <c:v>Grūti pateikt</c:v>
                </c:pt>
              </c:strCache>
            </c:strRef>
          </c:cat>
          <c:val>
            <c:numRef>
              <c:f>Dati!$C$268:$C$272</c:f>
              <c:numCache>
                <c:formatCode>0</c:formatCode>
                <c:ptCount val="5"/>
                <c:pt idx="0">
                  <c:v>9.1603053435114496</c:v>
                </c:pt>
                <c:pt idx="1">
                  <c:v>15.267175572519085</c:v>
                </c:pt>
                <c:pt idx="2">
                  <c:v>6.8702290076335881</c:v>
                </c:pt>
                <c:pt idx="3">
                  <c:v>67.175572519083971</c:v>
                </c:pt>
                <c:pt idx="4">
                  <c:v>1.5267175572519085</c:v>
                </c:pt>
              </c:numCache>
            </c:numRef>
          </c:val>
          <c:extLst>
            <c:ext xmlns:c16="http://schemas.microsoft.com/office/drawing/2014/chart" uri="{C3380CC4-5D6E-409C-BE32-E72D297353CC}">
              <c16:uniqueId val="{0000000A-8A80-467A-8A64-D8EE55E44414}"/>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3815478305386502"/>
          <c:y val="6.1675672893829442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5679270440539905"/>
          <c:h val="0.92173139340798527"/>
        </c:manualLayout>
      </c:layout>
      <c:barChart>
        <c:barDir val="bar"/>
        <c:grouping val="stacked"/>
        <c:varyColors val="0"/>
        <c:ser>
          <c:idx val="0"/>
          <c:order val="0"/>
          <c:tx>
            <c:strRef>
              <c:f>Dati!$C$275</c:f>
              <c:strCache>
                <c:ptCount val="1"/>
                <c:pt idx="0">
                  <c:v>.</c:v>
                </c:pt>
              </c:strCache>
            </c:strRef>
          </c:tx>
          <c:spPr>
            <a:noFill/>
          </c:spPr>
          <c:invertIfNegative val="0"/>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Dati!$C$276:$C$290</c:f>
              <c:numCache>
                <c:formatCode>0</c:formatCode>
                <c:ptCount val="15"/>
                <c:pt idx="0">
                  <c:v>39.824427480916029</c:v>
                </c:pt>
                <c:pt idx="1">
                  <c:v>107</c:v>
                </c:pt>
                <c:pt idx="2">
                  <c:v>43.363636363636367</c:v>
                </c:pt>
                <c:pt idx="3">
                  <c:v>38.034482758620683</c:v>
                </c:pt>
                <c:pt idx="4">
                  <c:v>107</c:v>
                </c:pt>
                <c:pt idx="5">
                  <c:v>44.5</c:v>
                </c:pt>
                <c:pt idx="6">
                  <c:v>44.313432835820898</c:v>
                </c:pt>
                <c:pt idx="7">
                  <c:v>25.75</c:v>
                </c:pt>
                <c:pt idx="8">
                  <c:v>107</c:v>
                </c:pt>
                <c:pt idx="9">
                  <c:v>33.315789473684205</c:v>
                </c:pt>
                <c:pt idx="10">
                  <c:v>44.837837837837839</c:v>
                </c:pt>
                <c:pt idx="11">
                  <c:v>107</c:v>
                </c:pt>
                <c:pt idx="12">
                  <c:v>7</c:v>
                </c:pt>
                <c:pt idx="13">
                  <c:v>42.820895522388057</c:v>
                </c:pt>
                <c:pt idx="14">
                  <c:v>38.666666666666671</c:v>
                </c:pt>
              </c:numCache>
            </c:numRef>
          </c:val>
          <c:extLst>
            <c:ext xmlns:c16="http://schemas.microsoft.com/office/drawing/2014/chart" uri="{C3380CC4-5D6E-409C-BE32-E72D297353CC}">
              <c16:uniqueId val="{00000000-9549-4D96-9EA8-55DE4EA098BE}"/>
            </c:ext>
          </c:extLst>
        </c:ser>
        <c:ser>
          <c:idx val="1"/>
          <c:order val="1"/>
          <c:tx>
            <c:strRef>
              <c:f>Dati!$D$275</c:f>
              <c:strCache>
                <c:ptCount val="1"/>
                <c:pt idx="0">
                  <c:v>Nē</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Dati!$D$276:$D$290</c:f>
              <c:numCache>
                <c:formatCode>General</c:formatCode>
                <c:ptCount val="15"/>
                <c:pt idx="0" formatCode="0">
                  <c:v>67.175572519083971</c:v>
                </c:pt>
                <c:pt idx="2" formatCode="0">
                  <c:v>63.636363636363633</c:v>
                </c:pt>
                <c:pt idx="3" formatCode="0">
                  <c:v>68.965517241379317</c:v>
                </c:pt>
                <c:pt idx="5" formatCode="0">
                  <c:v>62.5</c:v>
                </c:pt>
                <c:pt idx="6" formatCode="0">
                  <c:v>62.686567164179102</c:v>
                </c:pt>
                <c:pt idx="7" formatCode="0">
                  <c:v>81.25</c:v>
                </c:pt>
                <c:pt idx="9" formatCode="0">
                  <c:v>73.684210526315795</c:v>
                </c:pt>
                <c:pt idx="10" formatCode="0">
                  <c:v>62.162162162162161</c:v>
                </c:pt>
                <c:pt idx="12" formatCode="0">
                  <c:v>100</c:v>
                </c:pt>
                <c:pt idx="13" formatCode="0">
                  <c:v>64.179104477611943</c:v>
                </c:pt>
                <c:pt idx="14" formatCode="0">
                  <c:v>68.333333333333329</c:v>
                </c:pt>
              </c:numCache>
            </c:numRef>
          </c:val>
          <c:extLst>
            <c:ext xmlns:c16="http://schemas.microsoft.com/office/drawing/2014/chart" uri="{C3380CC4-5D6E-409C-BE32-E72D297353CC}">
              <c16:uniqueId val="{00000001-9549-4D96-9EA8-55DE4EA098BE}"/>
            </c:ext>
          </c:extLst>
        </c:ser>
        <c:ser>
          <c:idx val="2"/>
          <c:order val="2"/>
          <c:tx>
            <c:strRef>
              <c:f>Dati!$E$275</c:f>
              <c:strCache>
                <c:ptCount val="1"/>
                <c:pt idx="0">
                  <c:v>Jā, vienu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Dati!$E$276:$E$290</c:f>
              <c:numCache>
                <c:formatCode>General</c:formatCode>
                <c:ptCount val="15"/>
                <c:pt idx="0" formatCode="0">
                  <c:v>9.1603053435114496</c:v>
                </c:pt>
                <c:pt idx="2" formatCode="0">
                  <c:v>9.0909090909090917</c:v>
                </c:pt>
                <c:pt idx="3" formatCode="0">
                  <c:v>9.1954022988505741</c:v>
                </c:pt>
                <c:pt idx="5" formatCode="0">
                  <c:v>18.75</c:v>
                </c:pt>
                <c:pt idx="6" formatCode="0">
                  <c:v>7.4626865671641793</c:v>
                </c:pt>
                <c:pt idx="7" formatCode="0">
                  <c:v>3.125</c:v>
                </c:pt>
                <c:pt idx="9" formatCode="0">
                  <c:v>7.0175438596491224</c:v>
                </c:pt>
                <c:pt idx="10" formatCode="0">
                  <c:v>10.810810810810811</c:v>
                </c:pt>
                <c:pt idx="13" formatCode="0">
                  <c:v>10.447761194029852</c:v>
                </c:pt>
                <c:pt idx="14" formatCode="0">
                  <c:v>8.3333333333333339</c:v>
                </c:pt>
              </c:numCache>
            </c:numRef>
          </c:val>
          <c:extLst>
            <c:ext xmlns:c16="http://schemas.microsoft.com/office/drawing/2014/chart" uri="{C3380CC4-5D6E-409C-BE32-E72D297353CC}">
              <c16:uniqueId val="{00000002-9549-4D96-9EA8-55DE4EA098BE}"/>
            </c:ext>
          </c:extLst>
        </c:ser>
        <c:ser>
          <c:idx val="3"/>
          <c:order val="3"/>
          <c:tx>
            <c:strRef>
              <c:f>Dati!$F$275</c:f>
              <c:strCache>
                <c:ptCount val="1"/>
                <c:pt idx="0">
                  <c:v>Jā, vairākus</c:v>
                </c:pt>
              </c:strCache>
            </c:strRef>
          </c:tx>
          <c:spPr>
            <a:solidFill>
              <a:srgbClr val="BDDBA1"/>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Dati!$F$276:$F$290</c:f>
              <c:numCache>
                <c:formatCode>General</c:formatCode>
                <c:ptCount val="15"/>
                <c:pt idx="0" formatCode="0">
                  <c:v>15.267175572519085</c:v>
                </c:pt>
                <c:pt idx="2" formatCode="0">
                  <c:v>15.909090909090908</c:v>
                </c:pt>
                <c:pt idx="3" formatCode="0">
                  <c:v>14.942528735632184</c:v>
                </c:pt>
                <c:pt idx="5" formatCode="0">
                  <c:v>15.625</c:v>
                </c:pt>
                <c:pt idx="6" formatCode="0">
                  <c:v>19.402985074626866</c:v>
                </c:pt>
                <c:pt idx="7" formatCode="0">
                  <c:v>6.25</c:v>
                </c:pt>
                <c:pt idx="9" formatCode="0">
                  <c:v>10.526315789473685</c:v>
                </c:pt>
                <c:pt idx="10" formatCode="0">
                  <c:v>18.918918918918919</c:v>
                </c:pt>
                <c:pt idx="13" formatCode="0">
                  <c:v>16.417910447761194</c:v>
                </c:pt>
                <c:pt idx="14" formatCode="0">
                  <c:v>15</c:v>
                </c:pt>
              </c:numCache>
            </c:numRef>
          </c:val>
          <c:extLst>
            <c:ext xmlns:c16="http://schemas.microsoft.com/office/drawing/2014/chart" uri="{C3380CC4-5D6E-409C-BE32-E72D297353CC}">
              <c16:uniqueId val="{00000003-9549-4D96-9EA8-55DE4EA098BE}"/>
            </c:ext>
          </c:extLst>
        </c:ser>
        <c:ser>
          <c:idx val="4"/>
          <c:order val="4"/>
          <c:tx>
            <c:strRef>
              <c:f>Dati!$G$275</c:f>
              <c:strCache>
                <c:ptCount val="1"/>
                <c:pt idx="0">
                  <c:v>.</c:v>
                </c:pt>
              </c:strCache>
            </c:strRef>
          </c:tx>
          <c:spPr>
            <a:noFill/>
          </c:spPr>
          <c:invertIfNegative val="0"/>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Dati!$G$276:$G$290</c:f>
              <c:numCache>
                <c:formatCode>0</c:formatCode>
                <c:ptCount val="15"/>
                <c:pt idx="0">
                  <c:v>16.947519083969464</c:v>
                </c:pt>
                <c:pt idx="1">
                  <c:v>41.375</c:v>
                </c:pt>
                <c:pt idx="2">
                  <c:v>16.375</c:v>
                </c:pt>
                <c:pt idx="3">
                  <c:v>17.237068965517242</c:v>
                </c:pt>
                <c:pt idx="4">
                  <c:v>41.375</c:v>
                </c:pt>
                <c:pt idx="5">
                  <c:v>7</c:v>
                </c:pt>
                <c:pt idx="6">
                  <c:v>14.509328358208954</c:v>
                </c:pt>
                <c:pt idx="7">
                  <c:v>32</c:v>
                </c:pt>
                <c:pt idx="8">
                  <c:v>41.375</c:v>
                </c:pt>
                <c:pt idx="9">
                  <c:v>23.831140350877192</c:v>
                </c:pt>
                <c:pt idx="10">
                  <c:v>11.64527027027027</c:v>
                </c:pt>
                <c:pt idx="11">
                  <c:v>41.375</c:v>
                </c:pt>
                <c:pt idx="12">
                  <c:v>41.375</c:v>
                </c:pt>
                <c:pt idx="13">
                  <c:v>14.509328358208954</c:v>
                </c:pt>
                <c:pt idx="14">
                  <c:v>18.041666666666664</c:v>
                </c:pt>
              </c:numCache>
            </c:numRef>
          </c:val>
          <c:extLst>
            <c:ext xmlns:c16="http://schemas.microsoft.com/office/drawing/2014/chart" uri="{C3380CC4-5D6E-409C-BE32-E72D297353CC}">
              <c16:uniqueId val="{00000004-9549-4D96-9EA8-55DE4EA098BE}"/>
            </c:ext>
          </c:extLst>
        </c:ser>
        <c:ser>
          <c:idx val="5"/>
          <c:order val="5"/>
          <c:tx>
            <c:strRef>
              <c:f>Dati!$H$275</c:f>
              <c:strCache>
                <c:ptCount val="1"/>
                <c:pt idx="0">
                  <c:v>Pats/-i neapmeklēja, taču zina, ka citi ģimenes locekļi tos apmeklēja</c:v>
                </c:pt>
              </c:strCache>
            </c:strRef>
          </c:tx>
          <c:spPr>
            <a:solidFill>
              <a:srgbClr val="F79646">
                <a:lumMod val="20000"/>
                <a:lumOff val="80000"/>
              </a:srgbClr>
            </a:solidFill>
          </c:spPr>
          <c:invertIfNegative val="0"/>
          <c:dLbls>
            <c:dLbl>
              <c:idx val="5"/>
              <c:layout>
                <c:manualLayout>
                  <c:x val="1.7193091038292703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49-4D96-9EA8-55DE4EA098BE}"/>
                </c:ext>
              </c:extLst>
            </c:dLbl>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Dati!$H$276:$H$290</c:f>
              <c:numCache>
                <c:formatCode>General</c:formatCode>
                <c:ptCount val="15"/>
                <c:pt idx="0" formatCode="0">
                  <c:v>6.8702290076335881</c:v>
                </c:pt>
                <c:pt idx="2" formatCode="0">
                  <c:v>9.0909090909090917</c:v>
                </c:pt>
                <c:pt idx="3" formatCode="0">
                  <c:v>5.7471264367816088</c:v>
                </c:pt>
                <c:pt idx="5" formatCode="0">
                  <c:v>3.125</c:v>
                </c:pt>
                <c:pt idx="6" formatCode="0">
                  <c:v>8.9552238805970141</c:v>
                </c:pt>
                <c:pt idx="7" formatCode="0">
                  <c:v>6.25</c:v>
                </c:pt>
                <c:pt idx="9" formatCode="0">
                  <c:v>7.0175438596491224</c:v>
                </c:pt>
                <c:pt idx="10" formatCode="0">
                  <c:v>6.756756756756757</c:v>
                </c:pt>
                <c:pt idx="12" formatCode="0">
                  <c:v>0</c:v>
                </c:pt>
                <c:pt idx="13" formatCode="0">
                  <c:v>7.4626865671641793</c:v>
                </c:pt>
                <c:pt idx="14" formatCode="0">
                  <c:v>6.666666666666667</c:v>
                </c:pt>
              </c:numCache>
            </c:numRef>
          </c:val>
          <c:extLst>
            <c:ext xmlns:c16="http://schemas.microsoft.com/office/drawing/2014/chart" uri="{C3380CC4-5D6E-409C-BE32-E72D297353CC}">
              <c16:uniqueId val="{00000006-9549-4D96-9EA8-55DE4EA098BE}"/>
            </c:ext>
          </c:extLst>
        </c:ser>
        <c:ser>
          <c:idx val="6"/>
          <c:order val="6"/>
          <c:tx>
            <c:strRef>
              <c:f>Dati!$I$275</c:f>
              <c:strCache>
                <c:ptCount val="1"/>
                <c:pt idx="0">
                  <c:v>.</c:v>
                </c:pt>
              </c:strCache>
            </c:strRef>
          </c:tx>
          <c:spPr>
            <a:noFill/>
          </c:spPr>
          <c:invertIfNegative val="0"/>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Dati!$I$276:$I$290</c:f>
              <c:numCache>
                <c:formatCode>0</c:formatCode>
                <c:ptCount val="15"/>
                <c:pt idx="0">
                  <c:v>17.175225537820957</c:v>
                </c:pt>
                <c:pt idx="1">
                  <c:v>24.045454545454547</c:v>
                </c:pt>
                <c:pt idx="2">
                  <c:v>14.954545454545455</c:v>
                </c:pt>
                <c:pt idx="3">
                  <c:v>18.298328108672937</c:v>
                </c:pt>
                <c:pt idx="4">
                  <c:v>24.045454545454547</c:v>
                </c:pt>
                <c:pt idx="5">
                  <c:v>20.920454545454547</c:v>
                </c:pt>
                <c:pt idx="6">
                  <c:v>15.090230664857533</c:v>
                </c:pt>
                <c:pt idx="7">
                  <c:v>17.795454545454547</c:v>
                </c:pt>
                <c:pt idx="8">
                  <c:v>24.045454545454547</c:v>
                </c:pt>
                <c:pt idx="9">
                  <c:v>17.027910685805423</c:v>
                </c:pt>
                <c:pt idx="10">
                  <c:v>17.288697788697789</c:v>
                </c:pt>
                <c:pt idx="11">
                  <c:v>24.045454545454547</c:v>
                </c:pt>
                <c:pt idx="12">
                  <c:v>24.045454545454547</c:v>
                </c:pt>
                <c:pt idx="13">
                  <c:v>16.582767978290367</c:v>
                </c:pt>
                <c:pt idx="14">
                  <c:v>17.378787878787879</c:v>
                </c:pt>
              </c:numCache>
            </c:numRef>
          </c:val>
          <c:extLst>
            <c:ext xmlns:c16="http://schemas.microsoft.com/office/drawing/2014/chart" uri="{C3380CC4-5D6E-409C-BE32-E72D297353CC}">
              <c16:uniqueId val="{00000007-9549-4D96-9EA8-55DE4EA098BE}"/>
            </c:ext>
          </c:extLst>
        </c:ser>
        <c:ser>
          <c:idx val="7"/>
          <c:order val="7"/>
          <c:tx>
            <c:strRef>
              <c:f>Dati!$J$275</c:f>
              <c:strCache>
                <c:ptCount val="1"/>
                <c:pt idx="0">
                  <c:v>Grūti pateikt</c:v>
                </c:pt>
              </c:strCache>
            </c:strRef>
          </c:tx>
          <c:spPr>
            <a:solidFill>
              <a:sysClr val="window" lastClr="FFFFFF">
                <a:lumMod val="75000"/>
              </a:sysClr>
            </a:solidFill>
          </c:spPr>
          <c:invertIfNegative val="0"/>
          <c:dLbls>
            <c:dLbl>
              <c:idx val="7"/>
              <c:layout>
                <c:manualLayout>
                  <c:x val="1.5086629455160757E-2"/>
                  <c:y val="5.991216192009408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549-4D96-9EA8-55DE4EA098BE}"/>
                </c:ext>
              </c:extLst>
            </c:dLbl>
            <c:spPr>
              <a:noFill/>
              <a:ln>
                <a:noFill/>
              </a:ln>
              <a:effectLst/>
            </c:spPr>
            <c:txPr>
              <a:bodyPr wrap="square" lIns="38100" tIns="19050" rIns="38100" bIns="19050" anchor="ctr">
                <a:spAutoFit/>
              </a:bodyPr>
              <a:lstStyle/>
              <a:p>
                <a:pPr>
                  <a:defRPr b="1"/>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Dati!$B$276:$B$290</c:f>
              <c:strCache>
                <c:ptCount val="15"/>
                <c:pt idx="0">
                  <c:v>VISI RESPONDENTI, n=131</c:v>
                </c:pt>
                <c:pt idx="1">
                  <c:v>DZIMUMS</c:v>
                </c:pt>
                <c:pt idx="2">
                  <c:v>Vīrietis, n=44</c:v>
                </c:pt>
                <c:pt idx="3">
                  <c:v>Sieviete, n=87</c:v>
                </c:pt>
                <c:pt idx="4">
                  <c:v>VECUMS</c:v>
                </c:pt>
                <c:pt idx="5">
                  <c:v>18–44 gadi, n=32</c:v>
                </c:pt>
                <c:pt idx="6">
                  <c:v>45–63 gadi, n=67</c:v>
                </c:pt>
                <c:pt idx="7">
                  <c:v>64 un vairāk gadi, n=32</c:v>
                </c:pt>
                <c:pt idx="8">
                  <c:v>SARUNVALODA ĢIMENĒ</c:v>
                </c:pt>
                <c:pt idx="9">
                  <c:v>Latviešu, n=57</c:v>
                </c:pt>
                <c:pt idx="10">
                  <c:v>Krievu, n=74</c:v>
                </c:pt>
                <c:pt idx="11">
                  <c:v>IZGLĪTĪBA</c:v>
                </c:pt>
                <c:pt idx="12">
                  <c:v>Pamatizglītība, n=4*</c:v>
                </c:pt>
                <c:pt idx="13">
                  <c:v>Vidējā, profesionālā vidējā, n=67</c:v>
                </c:pt>
                <c:pt idx="14">
                  <c:v>Augstākā, n=60</c:v>
                </c:pt>
              </c:strCache>
            </c:strRef>
          </c:cat>
          <c:val>
            <c:numRef>
              <c:f>Dati!$J$276:$J$290</c:f>
              <c:numCache>
                <c:formatCode>General</c:formatCode>
                <c:ptCount val="15"/>
                <c:pt idx="0" formatCode="0">
                  <c:v>1.5267175572519085</c:v>
                </c:pt>
                <c:pt idx="2" formatCode="0">
                  <c:v>2.2727272727272729</c:v>
                </c:pt>
                <c:pt idx="3" formatCode="0">
                  <c:v>1.1494252873563218</c:v>
                </c:pt>
                <c:pt idx="5" formatCode="0">
                  <c:v>0</c:v>
                </c:pt>
                <c:pt idx="6" formatCode="0">
                  <c:v>1.4925373134328359</c:v>
                </c:pt>
                <c:pt idx="7" formatCode="0">
                  <c:v>3.125</c:v>
                </c:pt>
                <c:pt idx="9" formatCode="0">
                  <c:v>1.7543859649122806</c:v>
                </c:pt>
                <c:pt idx="10" formatCode="0">
                  <c:v>1.3513513513513513</c:v>
                </c:pt>
                <c:pt idx="12" formatCode="0">
                  <c:v>0</c:v>
                </c:pt>
                <c:pt idx="13" formatCode="0">
                  <c:v>1.4925373134328359</c:v>
                </c:pt>
                <c:pt idx="14" formatCode="0">
                  <c:v>1.6666666666666667</c:v>
                </c:pt>
              </c:numCache>
            </c:numRef>
          </c:val>
          <c:extLst>
            <c:ext xmlns:c16="http://schemas.microsoft.com/office/drawing/2014/chart" uri="{C3380CC4-5D6E-409C-BE32-E72D297353CC}">
              <c16:uniqueId val="{00000009-9549-4D96-9EA8-55DE4EA098BE}"/>
            </c:ext>
          </c:extLst>
        </c:ser>
        <c:dLbls>
          <c:showLegendKey val="0"/>
          <c:showVal val="0"/>
          <c:showCatName val="0"/>
          <c:showSerName val="0"/>
          <c:showPercent val="0"/>
          <c:showBubbleSize val="0"/>
        </c:dLbls>
        <c:gapWidth val="20"/>
        <c:overlap val="100"/>
        <c:axId val="427602400"/>
        <c:axId val="427600048"/>
      </c:barChart>
      <c:catAx>
        <c:axId val="427602400"/>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27600048"/>
        <c:crossesAt val="107"/>
        <c:auto val="1"/>
        <c:lblAlgn val="ctr"/>
        <c:lblOffset val="100"/>
        <c:tickLblSkip val="1"/>
        <c:tickMarkSkip val="1"/>
        <c:noMultiLvlLbl val="0"/>
      </c:catAx>
      <c:valAx>
        <c:axId val="427600048"/>
        <c:scaling>
          <c:orientation val="minMax"/>
          <c:min val="0"/>
        </c:scaling>
        <c:delete val="1"/>
        <c:axPos val="t"/>
        <c:numFmt formatCode="0" sourceLinked="1"/>
        <c:majorTickMark val="out"/>
        <c:minorTickMark val="none"/>
        <c:tickLblPos val="nextTo"/>
        <c:crossAx val="427602400"/>
        <c:crosses val="autoZero"/>
        <c:crossBetween val="between"/>
      </c:valAx>
      <c:spPr>
        <a:noFill/>
        <a:ln w="3175">
          <a:noFill/>
          <a:prstDash val="solid"/>
        </a:ln>
      </c:spPr>
    </c:plotArea>
    <c:legend>
      <c:legendPos val="r"/>
      <c:legendEntry>
        <c:idx val="0"/>
        <c:delete val="1"/>
      </c:legendEntry>
      <c:legendEntry>
        <c:idx val="4"/>
        <c:delete val="1"/>
      </c:legendEntry>
      <c:legendEntry>
        <c:idx val="6"/>
        <c:delete val="1"/>
      </c:legendEntry>
      <c:layout>
        <c:manualLayout>
          <c:xMode val="edge"/>
          <c:yMode val="edge"/>
          <c:x val="0.173269131712638"/>
          <c:y val="3.0224898358293525E-3"/>
          <c:w val="0.82673086828736198"/>
          <c:h val="5.7174103237095361E-2"/>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102231696478172"/>
          <c:y val="0.16063804191065195"/>
          <c:w val="0.50014625111098765"/>
          <c:h val="0.70318091487683121"/>
        </c:manualLayout>
      </c:layout>
      <c:pieChart>
        <c:varyColors val="1"/>
        <c:ser>
          <c:idx val="1"/>
          <c:order val="0"/>
          <c:dPt>
            <c:idx val="0"/>
            <c:bubble3D val="0"/>
            <c:spPr>
              <a:solidFill>
                <a:srgbClr val="81BB4D"/>
              </a:solidFill>
            </c:spPr>
            <c:extLst>
              <c:ext xmlns:c16="http://schemas.microsoft.com/office/drawing/2014/chart" uri="{C3380CC4-5D6E-409C-BE32-E72D297353CC}">
                <c16:uniqueId val="{00000001-41DE-46E3-BC23-E57D125D86C8}"/>
              </c:ext>
            </c:extLst>
          </c:dPt>
          <c:dPt>
            <c:idx val="1"/>
            <c:bubble3D val="0"/>
            <c:spPr>
              <a:solidFill>
                <a:srgbClr val="BDDBA1"/>
              </a:solidFill>
            </c:spPr>
            <c:extLst>
              <c:ext xmlns:c16="http://schemas.microsoft.com/office/drawing/2014/chart" uri="{C3380CC4-5D6E-409C-BE32-E72D297353CC}">
                <c16:uniqueId val="{00000003-41DE-46E3-BC23-E57D125D86C8}"/>
              </c:ext>
            </c:extLst>
          </c:dPt>
          <c:dPt>
            <c:idx val="2"/>
            <c:bubble3D val="0"/>
            <c:spPr>
              <a:solidFill>
                <a:schemeClr val="accent6">
                  <a:lumMod val="20000"/>
                  <a:lumOff val="80000"/>
                </a:schemeClr>
              </a:solidFill>
            </c:spPr>
            <c:extLst>
              <c:ext xmlns:c16="http://schemas.microsoft.com/office/drawing/2014/chart" uri="{C3380CC4-5D6E-409C-BE32-E72D297353CC}">
                <c16:uniqueId val="{00000005-41DE-46E3-BC23-E57D125D86C8}"/>
              </c:ext>
            </c:extLst>
          </c:dPt>
          <c:dPt>
            <c:idx val="3"/>
            <c:bubble3D val="0"/>
            <c:spPr>
              <a:solidFill>
                <a:srgbClr val="158DB0"/>
              </a:solidFill>
            </c:spPr>
            <c:extLst>
              <c:ext xmlns:c16="http://schemas.microsoft.com/office/drawing/2014/chart" uri="{C3380CC4-5D6E-409C-BE32-E72D297353CC}">
                <c16:uniqueId val="{00000007-41DE-46E3-BC23-E57D125D86C8}"/>
              </c:ext>
            </c:extLst>
          </c:dPt>
          <c:dPt>
            <c:idx val="4"/>
            <c:bubble3D val="0"/>
            <c:spPr>
              <a:solidFill>
                <a:schemeClr val="bg1">
                  <a:lumMod val="75000"/>
                </a:schemeClr>
              </a:solidFill>
            </c:spPr>
            <c:extLst>
              <c:ext xmlns:c16="http://schemas.microsoft.com/office/drawing/2014/chart" uri="{C3380CC4-5D6E-409C-BE32-E72D297353CC}">
                <c16:uniqueId val="{00000009-41DE-46E3-BC23-E57D125D86C8}"/>
              </c:ext>
            </c:extLst>
          </c:dPt>
          <c:dLbls>
            <c:dLbl>
              <c:idx val="0"/>
              <c:layout>
                <c:manualLayout>
                  <c:x val="6.5809437425692341E-2"/>
                  <c:y val="-1.439749324904942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1DE-46E3-BC23-E57D125D86C8}"/>
                </c:ext>
              </c:extLst>
            </c:dLbl>
            <c:dLbl>
              <c:idx val="4"/>
              <c:layout>
                <c:manualLayout>
                  <c:x val="-1.3716759497700919E-2"/>
                  <c:y val="6.32596945010645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1DE-46E3-BC23-E57D125D86C8}"/>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Dati!$B$27:$B$31</c:f>
              <c:strCache>
                <c:ptCount val="5"/>
                <c:pt idx="0">
                  <c:v>Jā, vienu</c:v>
                </c:pt>
                <c:pt idx="1">
                  <c:v>Jā, vairākus</c:v>
                </c:pt>
                <c:pt idx="2">
                  <c:v>Pats/-i neapmeklēja, taču zina, ka citi ģimenes locekļi tos apmeklēja</c:v>
                </c:pt>
                <c:pt idx="3">
                  <c:v>Nē</c:v>
                </c:pt>
                <c:pt idx="4">
                  <c:v>Grūti pateikt</c:v>
                </c:pt>
              </c:strCache>
            </c:strRef>
          </c:cat>
          <c:val>
            <c:numRef>
              <c:f>Dati!$C$27:$C$31</c:f>
              <c:numCache>
                <c:formatCode>0</c:formatCode>
                <c:ptCount val="5"/>
                <c:pt idx="0">
                  <c:v>9.2592592592592595</c:v>
                </c:pt>
                <c:pt idx="1">
                  <c:v>14.814814814814815</c:v>
                </c:pt>
                <c:pt idx="2">
                  <c:v>12.962962962962964</c:v>
                </c:pt>
                <c:pt idx="3">
                  <c:v>62.345679012345677</c:v>
                </c:pt>
                <c:pt idx="4">
                  <c:v>0.61728395061728392</c:v>
                </c:pt>
              </c:numCache>
            </c:numRef>
          </c:val>
          <c:extLst>
            <c:ext xmlns:c16="http://schemas.microsoft.com/office/drawing/2014/chart" uri="{C3380CC4-5D6E-409C-BE32-E72D297353CC}">
              <c16:uniqueId val="{0000000A-41DE-46E3-BC23-E57D125D86C8}"/>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672645086030911"/>
          <c:y val="0.21909897942374221"/>
          <c:w val="0.49470670332875055"/>
          <c:h val="0.56863629136992444"/>
        </c:manualLayout>
      </c:layout>
      <c:pieChart>
        <c:varyColors val="1"/>
        <c:ser>
          <c:idx val="1"/>
          <c:order val="0"/>
          <c:dPt>
            <c:idx val="0"/>
            <c:bubble3D val="0"/>
            <c:spPr>
              <a:solidFill>
                <a:srgbClr val="81BB4D"/>
              </a:solidFill>
            </c:spPr>
            <c:extLst>
              <c:ext xmlns:c16="http://schemas.microsoft.com/office/drawing/2014/chart" uri="{C3380CC4-5D6E-409C-BE32-E72D297353CC}">
                <c16:uniqueId val="{00000001-5F1F-442A-BAAA-2DAF34367BA8}"/>
              </c:ext>
            </c:extLst>
          </c:dPt>
          <c:dPt>
            <c:idx val="1"/>
            <c:bubble3D val="0"/>
            <c:spPr>
              <a:solidFill>
                <a:srgbClr val="BDDBA1"/>
              </a:solidFill>
            </c:spPr>
            <c:extLst>
              <c:ext xmlns:c16="http://schemas.microsoft.com/office/drawing/2014/chart" uri="{C3380CC4-5D6E-409C-BE32-E72D297353CC}">
                <c16:uniqueId val="{00000003-5F1F-442A-BAAA-2DAF34367BA8}"/>
              </c:ext>
            </c:extLst>
          </c:dPt>
          <c:dPt>
            <c:idx val="2"/>
            <c:bubble3D val="0"/>
            <c:spPr>
              <a:solidFill>
                <a:schemeClr val="accent6">
                  <a:lumMod val="20000"/>
                  <a:lumOff val="80000"/>
                </a:schemeClr>
              </a:solidFill>
            </c:spPr>
            <c:extLst>
              <c:ext xmlns:c16="http://schemas.microsoft.com/office/drawing/2014/chart" uri="{C3380CC4-5D6E-409C-BE32-E72D297353CC}">
                <c16:uniqueId val="{00000005-5F1F-442A-BAAA-2DAF34367BA8}"/>
              </c:ext>
            </c:extLst>
          </c:dPt>
          <c:dPt>
            <c:idx val="3"/>
            <c:bubble3D val="0"/>
            <c:spPr>
              <a:solidFill>
                <a:srgbClr val="158DB0"/>
              </a:solidFill>
            </c:spPr>
            <c:extLst>
              <c:ext xmlns:c16="http://schemas.microsoft.com/office/drawing/2014/chart" uri="{C3380CC4-5D6E-409C-BE32-E72D297353CC}">
                <c16:uniqueId val="{00000007-5F1F-442A-BAAA-2DAF34367BA8}"/>
              </c:ext>
            </c:extLst>
          </c:dPt>
          <c:dPt>
            <c:idx val="4"/>
            <c:bubble3D val="0"/>
            <c:spPr>
              <a:solidFill>
                <a:schemeClr val="bg1">
                  <a:lumMod val="75000"/>
                </a:schemeClr>
              </a:solidFill>
            </c:spPr>
            <c:extLst>
              <c:ext xmlns:c16="http://schemas.microsoft.com/office/drawing/2014/chart" uri="{C3380CC4-5D6E-409C-BE32-E72D297353CC}">
                <c16:uniqueId val="{00000009-5F1F-442A-BAAA-2DAF34367BA8}"/>
              </c:ext>
            </c:extLst>
          </c:dPt>
          <c:dLbls>
            <c:dLbl>
              <c:idx val="0"/>
              <c:layout>
                <c:manualLayout>
                  <c:x val="3.1746031746031744E-2"/>
                  <c:y val="-3.953104827432968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F1F-442A-BAAA-2DAF34367BA8}"/>
                </c:ext>
              </c:extLst>
            </c:dLbl>
            <c:dLbl>
              <c:idx val="1"/>
              <c:layout>
                <c:manualLayout>
                  <c:x val="1.8518518518518517E-2"/>
                  <c:y val="6.9685337780317759E-1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F1F-442A-BAAA-2DAF34367BA8}"/>
                </c:ext>
              </c:extLst>
            </c:dLbl>
            <c:dLbl>
              <c:idx val="2"/>
              <c:layout>
                <c:manualLayout>
                  <c:x val="5.6285464316960382E-2"/>
                  <c:y val="6.0817117063621286E-2"/>
                </c:manualLayout>
              </c:layout>
              <c:spPr>
                <a:noFill/>
                <a:ln>
                  <a:noFill/>
                </a:ln>
                <a:effectLst/>
              </c:spPr>
              <c:txPr>
                <a:bodyPr wrap="square" lIns="38100" tIns="19050" rIns="38100" bIns="19050" anchor="ctr">
                  <a:noAutofit/>
                </a:bodyPr>
                <a:lstStyle/>
                <a:p>
                  <a:pPr>
                    <a:defRPr sz="1400"/>
                  </a:pPr>
                  <a:endParaRPr lang="lv-LV"/>
                </a:p>
              </c:txPr>
              <c:dLblPos val="bestFit"/>
              <c:showLegendKey val="0"/>
              <c:showVal val="0"/>
              <c:showCatName val="1"/>
              <c:showSerName val="0"/>
              <c:showPercent val="1"/>
              <c:showBubbleSize val="0"/>
              <c:extLst>
                <c:ext xmlns:c15="http://schemas.microsoft.com/office/drawing/2012/chart" uri="{CE6537A1-D6FC-4f65-9D91-7224C49458BB}">
                  <c15:layout>
                    <c:manualLayout>
                      <c:w val="0.29694434029079697"/>
                      <c:h val="0.35517126449551578"/>
                    </c:manualLayout>
                  </c15:layout>
                </c:ext>
                <c:ext xmlns:c16="http://schemas.microsoft.com/office/drawing/2014/chart" uri="{C3380CC4-5D6E-409C-BE32-E72D297353CC}">
                  <c16:uniqueId val="{00000005-5F1F-442A-BAAA-2DAF34367BA8}"/>
                </c:ext>
              </c:extLst>
            </c:dLbl>
            <c:dLbl>
              <c:idx val="4"/>
              <c:layout>
                <c:manualLayout>
                  <c:x val="-4.2777777777777776E-2"/>
                  <c:y val="8.2870102555654732E-2"/>
                </c:manualLayout>
              </c:layout>
              <c:tx>
                <c:rich>
                  <a:bodyPr/>
                  <a:lstStyle/>
                  <a:p>
                    <a:fld id="{E91E4AAF-EA8E-487A-92B9-19581FC5F96F}" type="CATEGORYNAME">
                      <a:rPr lang="en-US"/>
                      <a:pPr/>
                      <a:t>[KATEGORIJAS NOSAUKUMS]</a:t>
                    </a:fld>
                    <a:r>
                      <a:rPr lang="en-US" baseline="0"/>
                      <a:t>
0,3%</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F1F-442A-BAAA-2DAF34367BA8}"/>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Dati!$E$27:$E$31</c:f>
              <c:strCache>
                <c:ptCount val="5"/>
                <c:pt idx="0">
                  <c:v>Jā, vienu</c:v>
                </c:pt>
                <c:pt idx="1">
                  <c:v>Jā, vairākus</c:v>
                </c:pt>
                <c:pt idx="2">
                  <c:v>Pats/-i neapmeklēja, taču zina, ka citi ģimenes locekļi tos apmeklēja</c:v>
                </c:pt>
                <c:pt idx="3">
                  <c:v>Nē</c:v>
                </c:pt>
                <c:pt idx="4">
                  <c:v>Grūti pateikt</c:v>
                </c:pt>
              </c:strCache>
            </c:strRef>
          </c:cat>
          <c:val>
            <c:numRef>
              <c:f>Dati!$F$27:$F$31</c:f>
              <c:numCache>
                <c:formatCode>0</c:formatCode>
                <c:ptCount val="5"/>
                <c:pt idx="0">
                  <c:v>4.918032786885246</c:v>
                </c:pt>
                <c:pt idx="1">
                  <c:v>7.8688524590163933</c:v>
                </c:pt>
                <c:pt idx="2">
                  <c:v>6.8852459016393439</c:v>
                </c:pt>
                <c:pt idx="3">
                  <c:v>80</c:v>
                </c:pt>
                <c:pt idx="4" formatCode="0.0">
                  <c:v>0.32786885245901637</c:v>
                </c:pt>
              </c:numCache>
            </c:numRef>
          </c:val>
          <c:extLst>
            <c:ext xmlns:c16="http://schemas.microsoft.com/office/drawing/2014/chart" uri="{C3380CC4-5D6E-409C-BE32-E72D297353CC}">
              <c16:uniqueId val="{0000000A-5F1F-442A-BAAA-2DAF34367BA8}"/>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3815478305386502"/>
          <c:y val="6.1675672893829442E-2"/>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31021358181538794"/>
          <c:y val="6.3535937269453613E-2"/>
          <c:w val="0.65679270440539905"/>
          <c:h val="0.92173139340798527"/>
        </c:manualLayout>
      </c:layout>
      <c:barChart>
        <c:barDir val="bar"/>
        <c:grouping val="stacked"/>
        <c:varyColors val="0"/>
        <c:ser>
          <c:idx val="0"/>
          <c:order val="0"/>
          <c:tx>
            <c:strRef>
              <c:f>Dati!$C$34</c:f>
              <c:strCache>
                <c:ptCount val="1"/>
                <c:pt idx="0">
                  <c:v>.</c:v>
                </c:pt>
              </c:strCache>
            </c:strRef>
          </c:tx>
          <c:spPr>
            <a:noFill/>
          </c:spPr>
          <c:invertIfNegative val="0"/>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Dati!$C$35:$C$49</c:f>
              <c:numCache>
                <c:formatCode>0</c:formatCode>
                <c:ptCount val="15"/>
                <c:pt idx="0">
                  <c:v>44.654320987654323</c:v>
                </c:pt>
                <c:pt idx="1">
                  <c:v>107</c:v>
                </c:pt>
                <c:pt idx="2">
                  <c:v>34.41935483870968</c:v>
                </c:pt>
                <c:pt idx="3">
                  <c:v>51</c:v>
                </c:pt>
                <c:pt idx="4">
                  <c:v>107</c:v>
                </c:pt>
                <c:pt idx="5">
                  <c:v>53.511627906976742</c:v>
                </c:pt>
                <c:pt idx="6">
                  <c:v>41.090909090909093</c:v>
                </c:pt>
                <c:pt idx="7">
                  <c:v>42.483870967741936</c:v>
                </c:pt>
                <c:pt idx="8">
                  <c:v>107</c:v>
                </c:pt>
                <c:pt idx="9">
                  <c:v>46.75903614457831</c:v>
                </c:pt>
                <c:pt idx="10">
                  <c:v>42.443037974683548</c:v>
                </c:pt>
                <c:pt idx="11">
                  <c:v>107</c:v>
                </c:pt>
                <c:pt idx="12">
                  <c:v>7</c:v>
                </c:pt>
                <c:pt idx="13">
                  <c:v>45.157894736842103</c:v>
                </c:pt>
                <c:pt idx="14">
                  <c:v>45.554216867469883</c:v>
                </c:pt>
              </c:numCache>
            </c:numRef>
          </c:val>
          <c:extLst>
            <c:ext xmlns:c16="http://schemas.microsoft.com/office/drawing/2014/chart" uri="{C3380CC4-5D6E-409C-BE32-E72D297353CC}">
              <c16:uniqueId val="{00000000-E52D-4A4D-A821-646243451A0C}"/>
            </c:ext>
          </c:extLst>
        </c:ser>
        <c:ser>
          <c:idx val="1"/>
          <c:order val="1"/>
          <c:tx>
            <c:strRef>
              <c:f>Dati!$D$34</c:f>
              <c:strCache>
                <c:ptCount val="1"/>
                <c:pt idx="0">
                  <c:v>Nē</c:v>
                </c:pt>
              </c:strCache>
            </c:strRef>
          </c:tx>
          <c:spPr>
            <a:solidFill>
              <a:srgbClr val="158DB0"/>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Dati!$D$35:$D$49</c:f>
              <c:numCache>
                <c:formatCode>General</c:formatCode>
                <c:ptCount val="15"/>
                <c:pt idx="0" formatCode="0">
                  <c:v>62.345679012345677</c:v>
                </c:pt>
                <c:pt idx="2" formatCode="0">
                  <c:v>72.58064516129032</c:v>
                </c:pt>
                <c:pt idx="3" formatCode="0">
                  <c:v>56</c:v>
                </c:pt>
                <c:pt idx="5" formatCode="0">
                  <c:v>53.488372093023258</c:v>
                </c:pt>
                <c:pt idx="6" formatCode="0">
                  <c:v>65.909090909090907</c:v>
                </c:pt>
                <c:pt idx="7" formatCode="0">
                  <c:v>64.516129032258064</c:v>
                </c:pt>
                <c:pt idx="9" formatCode="0">
                  <c:v>60.24096385542169</c:v>
                </c:pt>
                <c:pt idx="10" formatCode="0">
                  <c:v>64.556962025316452</c:v>
                </c:pt>
                <c:pt idx="12" formatCode="0">
                  <c:v>100</c:v>
                </c:pt>
                <c:pt idx="13" formatCode="0">
                  <c:v>61.842105263157897</c:v>
                </c:pt>
                <c:pt idx="14" formatCode="0">
                  <c:v>61.445783132530117</c:v>
                </c:pt>
              </c:numCache>
            </c:numRef>
          </c:val>
          <c:extLst>
            <c:ext xmlns:c16="http://schemas.microsoft.com/office/drawing/2014/chart" uri="{C3380CC4-5D6E-409C-BE32-E72D297353CC}">
              <c16:uniqueId val="{00000001-E52D-4A4D-A821-646243451A0C}"/>
            </c:ext>
          </c:extLst>
        </c:ser>
        <c:ser>
          <c:idx val="2"/>
          <c:order val="2"/>
          <c:tx>
            <c:strRef>
              <c:f>Dati!$E$34</c:f>
              <c:strCache>
                <c:ptCount val="1"/>
                <c:pt idx="0">
                  <c:v>Jā, vienu</c:v>
                </c:pt>
              </c:strCache>
            </c:strRef>
          </c:tx>
          <c:spPr>
            <a:solidFill>
              <a:srgbClr val="81BB4D"/>
            </a:solidFill>
          </c:spPr>
          <c:invertIfNegative val="0"/>
          <c:dLbls>
            <c:spPr>
              <a:noFill/>
              <a:ln>
                <a:noFill/>
              </a:ln>
              <a:effectLst/>
            </c:spPr>
            <c:txPr>
              <a:bodyPr wrap="square" lIns="38100" tIns="19050" rIns="38100" bIns="19050" anchor="ctr">
                <a:spAutoFit/>
              </a:bodyPr>
              <a:lstStyle/>
              <a:p>
                <a:pPr>
                  <a:defRPr b="1">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Dati!$E$35:$E$49</c:f>
              <c:numCache>
                <c:formatCode>General</c:formatCode>
                <c:ptCount val="15"/>
                <c:pt idx="0" formatCode="0">
                  <c:v>9.2592592592592595</c:v>
                </c:pt>
                <c:pt idx="2" formatCode="0">
                  <c:v>8.064516129032258</c:v>
                </c:pt>
                <c:pt idx="3" formatCode="0">
                  <c:v>10</c:v>
                </c:pt>
                <c:pt idx="5" formatCode="0">
                  <c:v>16.279069767441861</c:v>
                </c:pt>
                <c:pt idx="6" formatCode="0">
                  <c:v>6.8181818181818183</c:v>
                </c:pt>
                <c:pt idx="7" formatCode="0">
                  <c:v>6.4516129032258061</c:v>
                </c:pt>
                <c:pt idx="9" formatCode="0">
                  <c:v>9.6385542168674707</c:v>
                </c:pt>
                <c:pt idx="10" formatCode="0">
                  <c:v>8.8607594936708853</c:v>
                </c:pt>
                <c:pt idx="13" formatCode="0">
                  <c:v>9.2105263157894743</c:v>
                </c:pt>
                <c:pt idx="14" formatCode="0">
                  <c:v>9.6385542168674707</c:v>
                </c:pt>
              </c:numCache>
            </c:numRef>
          </c:val>
          <c:extLst>
            <c:ext xmlns:c16="http://schemas.microsoft.com/office/drawing/2014/chart" uri="{C3380CC4-5D6E-409C-BE32-E72D297353CC}">
              <c16:uniqueId val="{00000002-E52D-4A4D-A821-646243451A0C}"/>
            </c:ext>
          </c:extLst>
        </c:ser>
        <c:ser>
          <c:idx val="3"/>
          <c:order val="3"/>
          <c:tx>
            <c:strRef>
              <c:f>Dati!$F$34</c:f>
              <c:strCache>
                <c:ptCount val="1"/>
                <c:pt idx="0">
                  <c:v>Jā, vairākus</c:v>
                </c:pt>
              </c:strCache>
            </c:strRef>
          </c:tx>
          <c:spPr>
            <a:solidFill>
              <a:srgbClr val="BDDBA1"/>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Dati!$F$35:$F$49</c:f>
              <c:numCache>
                <c:formatCode>General</c:formatCode>
                <c:ptCount val="15"/>
                <c:pt idx="0" formatCode="0">
                  <c:v>14.814814814814815</c:v>
                </c:pt>
                <c:pt idx="2" formatCode="0">
                  <c:v>8.064516129032258</c:v>
                </c:pt>
                <c:pt idx="3" formatCode="0">
                  <c:v>19</c:v>
                </c:pt>
                <c:pt idx="5" formatCode="0">
                  <c:v>23.255813953488371</c:v>
                </c:pt>
                <c:pt idx="6" formatCode="0">
                  <c:v>10.227272727272727</c:v>
                </c:pt>
                <c:pt idx="7" formatCode="0">
                  <c:v>16.129032258064516</c:v>
                </c:pt>
                <c:pt idx="9" formatCode="0">
                  <c:v>14.457831325301205</c:v>
                </c:pt>
                <c:pt idx="10" formatCode="0">
                  <c:v>15.189873417721518</c:v>
                </c:pt>
                <c:pt idx="13" formatCode="0">
                  <c:v>17.105263157894736</c:v>
                </c:pt>
                <c:pt idx="14" formatCode="0">
                  <c:v>13.253012048192771</c:v>
                </c:pt>
              </c:numCache>
            </c:numRef>
          </c:val>
          <c:extLst>
            <c:ext xmlns:c16="http://schemas.microsoft.com/office/drawing/2014/chart" uri="{C3380CC4-5D6E-409C-BE32-E72D297353CC}">
              <c16:uniqueId val="{00000003-E52D-4A4D-A821-646243451A0C}"/>
            </c:ext>
          </c:extLst>
        </c:ser>
        <c:ser>
          <c:idx val="4"/>
          <c:order val="4"/>
          <c:tx>
            <c:strRef>
              <c:f>Dati!$G$34</c:f>
              <c:strCache>
                <c:ptCount val="1"/>
                <c:pt idx="0">
                  <c:v>.</c:v>
                </c:pt>
              </c:strCache>
            </c:strRef>
          </c:tx>
          <c:spPr>
            <a:noFill/>
          </c:spPr>
          <c:invertIfNegative val="0"/>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Dati!$G$35:$G$49</c:f>
              <c:numCache>
                <c:formatCode>0</c:formatCode>
                <c:ptCount val="15"/>
                <c:pt idx="0">
                  <c:v>22.460809646856156</c:v>
                </c:pt>
                <c:pt idx="1">
                  <c:v>46.534883720930232</c:v>
                </c:pt>
                <c:pt idx="2">
                  <c:v>30.405851462865719</c:v>
                </c:pt>
                <c:pt idx="3">
                  <c:v>17.534883720930232</c:v>
                </c:pt>
                <c:pt idx="4">
                  <c:v>46.534883720930232</c:v>
                </c:pt>
                <c:pt idx="5">
                  <c:v>7</c:v>
                </c:pt>
                <c:pt idx="6">
                  <c:v>29.489429175475685</c:v>
                </c:pt>
                <c:pt idx="7">
                  <c:v>23.954238559639911</c:v>
                </c:pt>
                <c:pt idx="8">
                  <c:v>46.534883720930232</c:v>
                </c:pt>
                <c:pt idx="9">
                  <c:v>22.438498178761556</c:v>
                </c:pt>
                <c:pt idx="10">
                  <c:v>22.484250809537826</c:v>
                </c:pt>
                <c:pt idx="11">
                  <c:v>46.534883720930232</c:v>
                </c:pt>
                <c:pt idx="12">
                  <c:v>46.534883720930232</c:v>
                </c:pt>
                <c:pt idx="13">
                  <c:v>20.219094247246019</c:v>
                </c:pt>
                <c:pt idx="14">
                  <c:v>23.64331745586999</c:v>
                </c:pt>
              </c:numCache>
            </c:numRef>
          </c:val>
          <c:extLst>
            <c:ext xmlns:c16="http://schemas.microsoft.com/office/drawing/2014/chart" uri="{C3380CC4-5D6E-409C-BE32-E72D297353CC}">
              <c16:uniqueId val="{00000004-E52D-4A4D-A821-646243451A0C}"/>
            </c:ext>
          </c:extLst>
        </c:ser>
        <c:ser>
          <c:idx val="5"/>
          <c:order val="5"/>
          <c:tx>
            <c:strRef>
              <c:f>Dati!$H$34</c:f>
              <c:strCache>
                <c:ptCount val="1"/>
                <c:pt idx="0">
                  <c:v>Pats/-i neapmeklēja, taču zina, ka citi ģimenes locekļi tos apmeklēja</c:v>
                </c:pt>
              </c:strCache>
            </c:strRef>
          </c:tx>
          <c:spPr>
            <a:solidFill>
              <a:srgbClr val="F79646">
                <a:lumMod val="20000"/>
                <a:lumOff val="80000"/>
              </a:srgbClr>
            </a:solidFill>
          </c:spPr>
          <c:invertIfNegative val="0"/>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Dati!$H$35:$H$49</c:f>
              <c:numCache>
                <c:formatCode>General</c:formatCode>
                <c:ptCount val="15"/>
                <c:pt idx="0" formatCode="0">
                  <c:v>12.962962962962964</c:v>
                </c:pt>
                <c:pt idx="2" formatCode="0">
                  <c:v>11.290322580645162</c:v>
                </c:pt>
                <c:pt idx="3" formatCode="0">
                  <c:v>14</c:v>
                </c:pt>
                <c:pt idx="5" formatCode="0">
                  <c:v>6.9767441860465116</c:v>
                </c:pt>
                <c:pt idx="6" formatCode="0">
                  <c:v>17.045454545454547</c:v>
                </c:pt>
                <c:pt idx="7" formatCode="0">
                  <c:v>9.67741935483871</c:v>
                </c:pt>
                <c:pt idx="9" formatCode="0">
                  <c:v>15.662650602409638</c:v>
                </c:pt>
                <c:pt idx="10" formatCode="0">
                  <c:v>10.126582278481013</c:v>
                </c:pt>
                <c:pt idx="12" formatCode="0">
                  <c:v>0</c:v>
                </c:pt>
                <c:pt idx="13" formatCode="0">
                  <c:v>11.842105263157896</c:v>
                </c:pt>
                <c:pt idx="14" formatCode="0">
                  <c:v>14.457831325301205</c:v>
                </c:pt>
              </c:numCache>
            </c:numRef>
          </c:val>
          <c:extLst>
            <c:ext xmlns:c16="http://schemas.microsoft.com/office/drawing/2014/chart" uri="{C3380CC4-5D6E-409C-BE32-E72D297353CC}">
              <c16:uniqueId val="{00000005-E52D-4A4D-A821-646243451A0C}"/>
            </c:ext>
          </c:extLst>
        </c:ser>
        <c:ser>
          <c:idx val="6"/>
          <c:order val="6"/>
          <c:tx>
            <c:strRef>
              <c:f>Dati!$I$34</c:f>
              <c:strCache>
                <c:ptCount val="1"/>
                <c:pt idx="0">
                  <c:v>.</c:v>
                </c:pt>
              </c:strCache>
            </c:strRef>
          </c:tx>
          <c:spPr>
            <a:noFill/>
          </c:spPr>
          <c:invertIfNegative val="0"/>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Dati!$I$35:$I$49</c:f>
              <c:numCache>
                <c:formatCode>0</c:formatCode>
                <c:ptCount val="15"/>
                <c:pt idx="0">
                  <c:v>11.082491582491583</c:v>
                </c:pt>
                <c:pt idx="1">
                  <c:v>24.045454545454547</c:v>
                </c:pt>
                <c:pt idx="2">
                  <c:v>12.755131964809385</c:v>
                </c:pt>
                <c:pt idx="3">
                  <c:v>10.045454545454547</c:v>
                </c:pt>
                <c:pt idx="4">
                  <c:v>24.045454545454547</c:v>
                </c:pt>
                <c:pt idx="5">
                  <c:v>17.068710359408037</c:v>
                </c:pt>
                <c:pt idx="6">
                  <c:v>7</c:v>
                </c:pt>
                <c:pt idx="7">
                  <c:v>14.368035190615837</c:v>
                </c:pt>
                <c:pt idx="8">
                  <c:v>24.045454545454547</c:v>
                </c:pt>
                <c:pt idx="9">
                  <c:v>8.3828039430449088</c:v>
                </c:pt>
                <c:pt idx="10">
                  <c:v>13.918872266973533</c:v>
                </c:pt>
                <c:pt idx="11">
                  <c:v>24.045454545454547</c:v>
                </c:pt>
                <c:pt idx="12">
                  <c:v>24.045454545454547</c:v>
                </c:pt>
                <c:pt idx="13">
                  <c:v>12.203349282296651</c:v>
                </c:pt>
                <c:pt idx="14">
                  <c:v>9.5876232201533416</c:v>
                </c:pt>
              </c:numCache>
            </c:numRef>
          </c:val>
          <c:extLst>
            <c:ext xmlns:c16="http://schemas.microsoft.com/office/drawing/2014/chart" uri="{C3380CC4-5D6E-409C-BE32-E72D297353CC}">
              <c16:uniqueId val="{00000006-E52D-4A4D-A821-646243451A0C}"/>
            </c:ext>
          </c:extLst>
        </c:ser>
        <c:ser>
          <c:idx val="7"/>
          <c:order val="7"/>
          <c:tx>
            <c:strRef>
              <c:f>Dati!$J$34</c:f>
              <c:strCache>
                <c:ptCount val="1"/>
                <c:pt idx="0">
                  <c:v>Grūti pateikt</c:v>
                </c:pt>
              </c:strCache>
            </c:strRef>
          </c:tx>
          <c:spPr>
            <a:solidFill>
              <a:sysClr val="window" lastClr="FFFFFF">
                <a:lumMod val="75000"/>
              </a:sysClr>
            </a:solidFill>
          </c:spPr>
          <c:invertIfNegative val="0"/>
          <c:dLbls>
            <c:dLbl>
              <c:idx val="7"/>
              <c:layout>
                <c:manualLayout>
                  <c:x val="1.5086629455160757E-2"/>
                  <c:y val="5.991216192009408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52D-4A4D-A821-646243451A0C}"/>
                </c:ext>
              </c:extLst>
            </c:dLbl>
            <c:spPr>
              <a:noFill/>
              <a:ln>
                <a:noFill/>
              </a:ln>
              <a:effectLst/>
            </c:spPr>
            <c:txPr>
              <a:bodyPr wrap="square" lIns="38100" tIns="19050" rIns="38100" bIns="19050" anchor="ctr">
                <a:spAutoFit/>
              </a:bodyPr>
              <a:lstStyle/>
              <a:p>
                <a:pPr>
                  <a:defRPr b="1"/>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Dati!$B$35:$B$49</c:f>
              <c:strCache>
                <c:ptCount val="15"/>
                <c:pt idx="0">
                  <c:v>VISI RESPONDENTI, n=162</c:v>
                </c:pt>
                <c:pt idx="1">
                  <c:v>DZIMUMS</c:v>
                </c:pt>
                <c:pt idx="2">
                  <c:v>Vīrietis, n=62</c:v>
                </c:pt>
                <c:pt idx="3">
                  <c:v>Sieviete, n=100</c:v>
                </c:pt>
                <c:pt idx="4">
                  <c:v>VECUMS</c:v>
                </c:pt>
                <c:pt idx="5">
                  <c:v>18–44 gadi, n=43</c:v>
                </c:pt>
                <c:pt idx="6">
                  <c:v>45–63 gadi, n=88</c:v>
                </c:pt>
                <c:pt idx="7">
                  <c:v>64 un vairāk gadi, n=31</c:v>
                </c:pt>
                <c:pt idx="8">
                  <c:v>SARUNVALODA ĢIMENĒ</c:v>
                </c:pt>
                <c:pt idx="9">
                  <c:v>Latviešu, n=83</c:v>
                </c:pt>
                <c:pt idx="10">
                  <c:v>Krievu, n=79</c:v>
                </c:pt>
                <c:pt idx="11">
                  <c:v>IZGLĪTĪBA</c:v>
                </c:pt>
                <c:pt idx="12">
                  <c:v>Pamatizglītība, n=3*</c:v>
                </c:pt>
                <c:pt idx="13">
                  <c:v>Vidējā, profesionālā vidējā, n=76</c:v>
                </c:pt>
                <c:pt idx="14">
                  <c:v>Augstākā, n=83</c:v>
                </c:pt>
              </c:strCache>
            </c:strRef>
          </c:cat>
          <c:val>
            <c:numRef>
              <c:f>Dati!$J$35:$J$49</c:f>
              <c:numCache>
                <c:formatCode>General</c:formatCode>
                <c:ptCount val="15"/>
                <c:pt idx="0" formatCode="0">
                  <c:v>0.61728395061728392</c:v>
                </c:pt>
                <c:pt idx="2" formatCode="0">
                  <c:v>0</c:v>
                </c:pt>
                <c:pt idx="3" formatCode="0">
                  <c:v>1</c:v>
                </c:pt>
                <c:pt idx="5" formatCode="0">
                  <c:v>0</c:v>
                </c:pt>
                <c:pt idx="6" formatCode="0">
                  <c:v>0</c:v>
                </c:pt>
                <c:pt idx="7" formatCode="0">
                  <c:v>3.225806451612903</c:v>
                </c:pt>
                <c:pt idx="9" formatCode="0">
                  <c:v>0</c:v>
                </c:pt>
                <c:pt idx="10" formatCode="0">
                  <c:v>1.2658227848101267</c:v>
                </c:pt>
                <c:pt idx="12" formatCode="0">
                  <c:v>0</c:v>
                </c:pt>
                <c:pt idx="13" formatCode="0">
                  <c:v>0</c:v>
                </c:pt>
                <c:pt idx="14" formatCode="0">
                  <c:v>1.2048192771084338</c:v>
                </c:pt>
              </c:numCache>
            </c:numRef>
          </c:val>
          <c:extLst>
            <c:ext xmlns:c16="http://schemas.microsoft.com/office/drawing/2014/chart" uri="{C3380CC4-5D6E-409C-BE32-E72D297353CC}">
              <c16:uniqueId val="{00000008-E52D-4A4D-A821-646243451A0C}"/>
            </c:ext>
          </c:extLst>
        </c:ser>
        <c:dLbls>
          <c:showLegendKey val="0"/>
          <c:showVal val="0"/>
          <c:showCatName val="0"/>
          <c:showSerName val="0"/>
          <c:showPercent val="0"/>
          <c:showBubbleSize val="0"/>
        </c:dLbls>
        <c:gapWidth val="20"/>
        <c:overlap val="100"/>
        <c:axId val="441691504"/>
        <c:axId val="441686016"/>
      </c:barChart>
      <c:catAx>
        <c:axId val="44169150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41686016"/>
        <c:crossesAt val="107"/>
        <c:auto val="1"/>
        <c:lblAlgn val="ctr"/>
        <c:lblOffset val="100"/>
        <c:tickLblSkip val="1"/>
        <c:tickMarkSkip val="1"/>
        <c:noMultiLvlLbl val="0"/>
      </c:catAx>
      <c:valAx>
        <c:axId val="441686016"/>
        <c:scaling>
          <c:orientation val="minMax"/>
          <c:min val="0"/>
        </c:scaling>
        <c:delete val="1"/>
        <c:axPos val="t"/>
        <c:numFmt formatCode="0" sourceLinked="1"/>
        <c:majorTickMark val="out"/>
        <c:minorTickMark val="none"/>
        <c:tickLblPos val="nextTo"/>
        <c:crossAx val="441691504"/>
        <c:crosses val="autoZero"/>
        <c:crossBetween val="between"/>
      </c:valAx>
      <c:spPr>
        <a:noFill/>
        <a:ln w="3175">
          <a:noFill/>
          <a:prstDash val="solid"/>
        </a:ln>
      </c:spPr>
    </c:plotArea>
    <c:legend>
      <c:legendPos val="t"/>
      <c:legendEntry>
        <c:idx val="0"/>
        <c:delete val="1"/>
      </c:legendEntry>
      <c:legendEntry>
        <c:idx val="4"/>
        <c:delete val="1"/>
      </c:legendEntry>
      <c:legendEntry>
        <c:idx val="6"/>
        <c:delete val="1"/>
      </c:legendEntry>
      <c:layout>
        <c:manualLayout>
          <c:xMode val="edge"/>
          <c:yMode val="edge"/>
          <c:x val="0.12535265846529872"/>
          <c:y val="1.1275796407801987E-3"/>
          <c:w val="0.87464734153470125"/>
          <c:h val="5.2122639081879474E-2"/>
        </c:manualLayout>
      </c:layout>
      <c:overlay val="0"/>
      <c:txPr>
        <a:bodyPr/>
        <a:lstStyle/>
        <a:p>
          <a:pPr>
            <a:defRPr sz="10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2285673449234695"/>
          <c:y val="1.3586635003957839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36366114536373728"/>
          <c:y val="2.1402848892362259E-2"/>
          <c:w val="0.55756321301421496"/>
          <c:h val="0.95601293266220344"/>
        </c:manualLayout>
      </c:layout>
      <c:barChart>
        <c:barDir val="bar"/>
        <c:grouping val="clustered"/>
        <c:varyColors val="0"/>
        <c:ser>
          <c:idx val="0"/>
          <c:order val="0"/>
          <c:spPr>
            <a:solidFill>
              <a:srgbClr val="81BB4D"/>
            </a:solidFill>
          </c:spPr>
          <c:invertIfNegative val="0"/>
          <c:dPt>
            <c:idx val="2"/>
            <c:invertIfNegative val="0"/>
            <c:bubble3D val="0"/>
            <c:extLst>
              <c:ext xmlns:c16="http://schemas.microsoft.com/office/drawing/2014/chart" uri="{C3380CC4-5D6E-409C-BE32-E72D297353CC}">
                <c16:uniqueId val="{00000000-F36E-406A-87B8-85D7EF954733}"/>
              </c:ext>
            </c:extLst>
          </c:dPt>
          <c:dPt>
            <c:idx val="3"/>
            <c:invertIfNegative val="0"/>
            <c:bubble3D val="0"/>
            <c:extLst>
              <c:ext xmlns:c16="http://schemas.microsoft.com/office/drawing/2014/chart" uri="{C3380CC4-5D6E-409C-BE32-E72D297353CC}">
                <c16:uniqueId val="{00000001-F36E-406A-87B8-85D7EF954733}"/>
              </c:ext>
            </c:extLst>
          </c:dPt>
          <c:dPt>
            <c:idx val="4"/>
            <c:invertIfNegative val="0"/>
            <c:bubble3D val="0"/>
            <c:spPr>
              <a:solidFill>
                <a:srgbClr val="DDEDCF"/>
              </a:solidFill>
            </c:spPr>
            <c:extLst>
              <c:ext xmlns:c16="http://schemas.microsoft.com/office/drawing/2014/chart" uri="{C3380CC4-5D6E-409C-BE32-E72D297353CC}">
                <c16:uniqueId val="{00000003-F36E-406A-87B8-85D7EF954733}"/>
              </c:ext>
            </c:extLst>
          </c:dPt>
          <c:dPt>
            <c:idx val="5"/>
            <c:invertIfNegative val="0"/>
            <c:bubble3D val="0"/>
            <c:spPr>
              <a:solidFill>
                <a:schemeClr val="bg1">
                  <a:lumMod val="75000"/>
                </a:schemeClr>
              </a:solidFill>
            </c:spPr>
            <c:extLst>
              <c:ext xmlns:c16="http://schemas.microsoft.com/office/drawing/2014/chart" uri="{C3380CC4-5D6E-409C-BE32-E72D297353CC}">
                <c16:uniqueId val="{00000005-F36E-406A-87B8-85D7EF954733}"/>
              </c:ext>
            </c:extLst>
          </c:dPt>
          <c:dPt>
            <c:idx val="6"/>
            <c:invertIfNegative val="0"/>
            <c:bubble3D val="0"/>
            <c:extLst>
              <c:ext xmlns:c16="http://schemas.microsoft.com/office/drawing/2014/chart" uri="{C3380CC4-5D6E-409C-BE32-E72D297353CC}">
                <c16:uniqueId val="{00000006-F36E-406A-87B8-85D7EF954733}"/>
              </c:ext>
            </c:extLst>
          </c:dPt>
          <c:dPt>
            <c:idx val="15"/>
            <c:invertIfNegative val="0"/>
            <c:bubble3D val="0"/>
            <c:spPr>
              <a:solidFill>
                <a:srgbClr val="81BB4D"/>
              </a:solidFill>
              <a:ln w="6350">
                <a:noFill/>
              </a:ln>
            </c:spPr>
            <c:extLst>
              <c:ext xmlns:c16="http://schemas.microsoft.com/office/drawing/2014/chart" uri="{C3380CC4-5D6E-409C-BE32-E72D297353CC}">
                <c16:uniqueId val="{00000008-F36E-406A-87B8-85D7EF954733}"/>
              </c:ext>
            </c:extLst>
          </c:dPt>
          <c:dPt>
            <c:idx val="16"/>
            <c:invertIfNegative val="0"/>
            <c:bubble3D val="0"/>
            <c:extLst>
              <c:ext xmlns:c16="http://schemas.microsoft.com/office/drawing/2014/chart" uri="{C3380CC4-5D6E-409C-BE32-E72D297353CC}">
                <c16:uniqueId val="{00000009-F36E-406A-87B8-85D7EF954733}"/>
              </c:ext>
            </c:extLst>
          </c:dPt>
          <c:dPt>
            <c:idx val="20"/>
            <c:invertIfNegative val="0"/>
            <c:bubble3D val="0"/>
            <c:extLst>
              <c:ext xmlns:c16="http://schemas.microsoft.com/office/drawing/2014/chart" uri="{C3380CC4-5D6E-409C-BE32-E72D297353CC}">
                <c16:uniqueId val="{0000000A-F36E-406A-87B8-85D7EF954733}"/>
              </c:ext>
            </c:extLst>
          </c:dPt>
          <c:dLbls>
            <c:spPr>
              <a:noFill/>
              <a:ln>
                <a:noFill/>
              </a:ln>
              <a:effectLst/>
            </c:spPr>
            <c:txPr>
              <a:bodyPr wrap="square" lIns="38100" tIns="19050" rIns="38100" bIns="19050" anchor="ctr">
                <a:spAutoFit/>
              </a:bodyPr>
              <a:lstStyle/>
              <a:p>
                <a:pPr>
                  <a:defRPr sz="12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Dati!$B$54:$B$59</c:f>
              <c:strCache>
                <c:ptCount val="6"/>
                <c:pt idx="0">
                  <c:v>Pilsētvides reklāmās, ielu reklāmās</c:v>
                </c:pt>
                <c:pt idx="1">
                  <c:v>No draugiem, radiem, kaimiņiem vai paziņām</c:v>
                </c:pt>
                <c:pt idx="2">
                  <c:v>No STROPA pasākumu programmiņas</c:v>
                </c:pt>
                <c:pt idx="3">
                  <c:v>Sociālajos medijos (piemēram, Facebook u. c.)</c:v>
                </c:pt>
                <c:pt idx="4">
                  <c:v>Citur</c:v>
                </c:pt>
                <c:pt idx="5">
                  <c:v>Grūti pateikt, neatceros</c:v>
                </c:pt>
              </c:strCache>
            </c:strRef>
          </c:cat>
          <c:val>
            <c:numRef>
              <c:f>Dati!$C$54:$C$59</c:f>
              <c:numCache>
                <c:formatCode>0</c:formatCode>
                <c:ptCount val="6"/>
                <c:pt idx="0">
                  <c:v>33.333333333333336</c:v>
                </c:pt>
                <c:pt idx="1">
                  <c:v>30.76923076923077</c:v>
                </c:pt>
                <c:pt idx="2">
                  <c:v>28.205128205128204</c:v>
                </c:pt>
                <c:pt idx="3">
                  <c:v>25.641025641025642</c:v>
                </c:pt>
                <c:pt idx="4">
                  <c:v>10.256410256410257</c:v>
                </c:pt>
                <c:pt idx="5">
                  <c:v>7.6923076923076925</c:v>
                </c:pt>
              </c:numCache>
            </c:numRef>
          </c:val>
          <c:extLst>
            <c:ext xmlns:c16="http://schemas.microsoft.com/office/drawing/2014/chart" uri="{C3380CC4-5D6E-409C-BE32-E72D297353CC}">
              <c16:uniqueId val="{0000000B-F36E-406A-87B8-85D7EF954733}"/>
            </c:ext>
          </c:extLst>
        </c:ser>
        <c:dLbls>
          <c:dLblPos val="outEnd"/>
          <c:showLegendKey val="0"/>
          <c:showVal val="1"/>
          <c:showCatName val="0"/>
          <c:showSerName val="0"/>
          <c:showPercent val="0"/>
          <c:showBubbleSize val="0"/>
        </c:dLbls>
        <c:gapWidth val="30"/>
        <c:axId val="441690328"/>
        <c:axId val="441688760"/>
      </c:barChart>
      <c:catAx>
        <c:axId val="44169032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lv-LV"/>
          </a:p>
        </c:txPr>
        <c:crossAx val="441688760"/>
        <c:crosses val="autoZero"/>
        <c:auto val="1"/>
        <c:lblAlgn val="ctr"/>
        <c:lblOffset val="100"/>
        <c:tickLblSkip val="1"/>
        <c:tickMarkSkip val="1"/>
        <c:noMultiLvlLbl val="0"/>
      </c:catAx>
      <c:valAx>
        <c:axId val="441688760"/>
        <c:scaling>
          <c:orientation val="minMax"/>
        </c:scaling>
        <c:delete val="1"/>
        <c:axPos val="t"/>
        <c:numFmt formatCode="0" sourceLinked="1"/>
        <c:majorTickMark val="out"/>
        <c:minorTickMark val="none"/>
        <c:tickLblPos val="nextTo"/>
        <c:crossAx val="441690328"/>
        <c:crosses val="autoZero"/>
        <c:crossBetween val="between"/>
      </c:valAx>
      <c:spPr>
        <a:noFill/>
        <a:ln w="25400">
          <a:noFill/>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6657611813623623"/>
          <c:y val="4.6165940911714415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6.6245892491784983E-3"/>
          <c:y val="9.9535349730788744E-2"/>
          <c:w val="0.96024986294783277"/>
          <c:h val="0.64831380524115212"/>
        </c:manualLayout>
      </c:layout>
      <c:barChart>
        <c:barDir val="col"/>
        <c:grouping val="clustered"/>
        <c:varyColors val="0"/>
        <c:ser>
          <c:idx val="2"/>
          <c:order val="0"/>
          <c:spPr>
            <a:solidFill>
              <a:srgbClr val="81BB4D"/>
            </a:solidFill>
          </c:spPr>
          <c:invertIfNegative val="0"/>
          <c:dPt>
            <c:idx val="5"/>
            <c:invertIfNegative val="0"/>
            <c:bubble3D val="0"/>
            <c:spPr>
              <a:solidFill>
                <a:schemeClr val="bg1">
                  <a:lumMod val="75000"/>
                </a:schemeClr>
              </a:solidFill>
            </c:spPr>
            <c:extLst>
              <c:ext xmlns:c16="http://schemas.microsoft.com/office/drawing/2014/chart" uri="{C3380CC4-5D6E-409C-BE32-E72D297353CC}">
                <c16:uniqueId val="{00000001-F569-4270-AA18-AF0065707F8D}"/>
              </c:ext>
            </c:extLst>
          </c:dPt>
          <c:dPt>
            <c:idx val="6"/>
            <c:invertIfNegative val="0"/>
            <c:bubble3D val="0"/>
            <c:extLst>
              <c:ext xmlns:c16="http://schemas.microsoft.com/office/drawing/2014/chart" uri="{C3380CC4-5D6E-409C-BE32-E72D297353CC}">
                <c16:uniqueId val="{00000002-F569-4270-AA18-AF0065707F8D}"/>
              </c:ext>
            </c:extLst>
          </c:dPt>
          <c:dPt>
            <c:idx val="7"/>
            <c:invertIfNegative val="0"/>
            <c:bubble3D val="0"/>
            <c:extLst>
              <c:ext xmlns:c16="http://schemas.microsoft.com/office/drawing/2014/chart" uri="{C3380CC4-5D6E-409C-BE32-E72D297353CC}">
                <c16:uniqueId val="{00000003-F569-4270-AA18-AF0065707F8D}"/>
              </c:ext>
            </c:extLst>
          </c:dPt>
          <c:dLbls>
            <c:spPr>
              <a:noFill/>
              <a:ln>
                <a:noFill/>
              </a:ln>
              <a:effectLst/>
            </c:spPr>
            <c:txPr>
              <a:bodyPr wrap="square" lIns="38100" tIns="19050" rIns="38100" bIns="19050" anchor="ctr">
                <a:spAutoFit/>
              </a:bodyPr>
              <a:lstStyle/>
              <a:p>
                <a:pPr>
                  <a:defRPr sz="16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Dati!$B$63:$B$68</c:f>
              <c:strCache>
                <c:ptCount val="6"/>
                <c:pt idx="0">
                  <c:v>Izcili</c:v>
                </c:pt>
                <c:pt idx="1">
                  <c:v>Labi</c:v>
                </c:pt>
                <c:pt idx="2">
                  <c:v>Apmierinoši</c:v>
                </c:pt>
                <c:pt idx="3">
                  <c:v>Slikti</c:v>
                </c:pt>
                <c:pt idx="4">
                  <c:v>Ļoti slikti</c:v>
                </c:pt>
                <c:pt idx="5">
                  <c:v>Grūti pateikt/ NA</c:v>
                </c:pt>
              </c:strCache>
            </c:strRef>
          </c:cat>
          <c:val>
            <c:numRef>
              <c:f>Dati!$C$63:$C$68</c:f>
              <c:numCache>
                <c:formatCode>###0</c:formatCode>
                <c:ptCount val="6"/>
                <c:pt idx="0">
                  <c:v>51.282051282051285</c:v>
                </c:pt>
                <c:pt idx="1">
                  <c:v>43.589743589743591</c:v>
                </c:pt>
                <c:pt idx="2">
                  <c:v>2.5641025641025643</c:v>
                </c:pt>
                <c:pt idx="3">
                  <c:v>0</c:v>
                </c:pt>
                <c:pt idx="4">
                  <c:v>0</c:v>
                </c:pt>
                <c:pt idx="5">
                  <c:v>2.5641025641025643</c:v>
                </c:pt>
              </c:numCache>
            </c:numRef>
          </c:val>
          <c:extLst>
            <c:ext xmlns:c16="http://schemas.microsoft.com/office/drawing/2014/chart" uri="{C3380CC4-5D6E-409C-BE32-E72D297353CC}">
              <c16:uniqueId val="{00000004-F569-4270-AA18-AF0065707F8D}"/>
            </c:ext>
          </c:extLst>
        </c:ser>
        <c:dLbls>
          <c:showLegendKey val="0"/>
          <c:showVal val="0"/>
          <c:showCatName val="0"/>
          <c:showSerName val="0"/>
          <c:showPercent val="0"/>
          <c:showBubbleSize val="0"/>
        </c:dLbls>
        <c:gapWidth val="5"/>
        <c:axId val="441685232"/>
        <c:axId val="441684840"/>
      </c:barChart>
      <c:catAx>
        <c:axId val="441685232"/>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Arial"/>
                <a:ea typeface="Arial"/>
                <a:cs typeface="Arial"/>
              </a:defRPr>
            </a:pPr>
            <a:endParaRPr lang="lv-LV"/>
          </a:p>
        </c:txPr>
        <c:crossAx val="441684840"/>
        <c:crossesAt val="0"/>
        <c:auto val="1"/>
        <c:lblAlgn val="ctr"/>
        <c:lblOffset val="100"/>
        <c:tickLblSkip val="1"/>
        <c:noMultiLvlLbl val="0"/>
      </c:catAx>
      <c:valAx>
        <c:axId val="441684840"/>
        <c:scaling>
          <c:orientation val="minMax"/>
        </c:scaling>
        <c:delete val="1"/>
        <c:axPos val="l"/>
        <c:numFmt formatCode="###0" sourceLinked="1"/>
        <c:majorTickMark val="out"/>
        <c:minorTickMark val="none"/>
        <c:tickLblPos val="nextTo"/>
        <c:crossAx val="441685232"/>
        <c:crosses val="autoZero"/>
        <c:crossBetween val="between"/>
      </c:valAx>
      <c:spPr>
        <a:noFill/>
        <a:ln w="3175">
          <a:noFill/>
          <a:prstDash val="solid"/>
        </a:ln>
      </c:spPr>
    </c:plotArea>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078996053578586"/>
          <c:y val="0.15947286837718747"/>
          <c:w val="0.54060222173381711"/>
          <c:h val="0.711351400954362"/>
        </c:manualLayout>
      </c:layout>
      <c:pieChart>
        <c:varyColors val="1"/>
        <c:ser>
          <c:idx val="1"/>
          <c:order val="0"/>
          <c:dPt>
            <c:idx val="0"/>
            <c:bubble3D val="0"/>
            <c:spPr>
              <a:solidFill>
                <a:srgbClr val="FEE8B8"/>
              </a:solidFill>
            </c:spPr>
            <c:extLst>
              <c:ext xmlns:c16="http://schemas.microsoft.com/office/drawing/2014/chart" uri="{C3380CC4-5D6E-409C-BE32-E72D297353CC}">
                <c16:uniqueId val="{00000001-22E1-4DCA-8B64-800902A75B2E}"/>
              </c:ext>
            </c:extLst>
          </c:dPt>
          <c:dPt>
            <c:idx val="1"/>
            <c:bubble3D val="0"/>
            <c:spPr>
              <a:solidFill>
                <a:srgbClr val="158DB0"/>
              </a:solidFill>
            </c:spPr>
            <c:extLst>
              <c:ext xmlns:c16="http://schemas.microsoft.com/office/drawing/2014/chart" uri="{C3380CC4-5D6E-409C-BE32-E72D297353CC}">
                <c16:uniqueId val="{00000003-22E1-4DCA-8B64-800902A75B2E}"/>
              </c:ext>
            </c:extLst>
          </c:dPt>
          <c:dPt>
            <c:idx val="2"/>
            <c:bubble3D val="0"/>
            <c:spPr>
              <a:solidFill>
                <a:srgbClr val="81BB4D"/>
              </a:solidFill>
            </c:spPr>
            <c:extLst>
              <c:ext xmlns:c16="http://schemas.microsoft.com/office/drawing/2014/chart" uri="{C3380CC4-5D6E-409C-BE32-E72D297353CC}">
                <c16:uniqueId val="{00000005-22E1-4DCA-8B64-800902A75B2E}"/>
              </c:ext>
            </c:extLst>
          </c:dPt>
          <c:dPt>
            <c:idx val="3"/>
            <c:bubble3D val="0"/>
            <c:spPr>
              <a:solidFill>
                <a:srgbClr val="158DB0"/>
              </a:solidFill>
            </c:spPr>
            <c:extLst>
              <c:ext xmlns:c16="http://schemas.microsoft.com/office/drawing/2014/chart" uri="{C3380CC4-5D6E-409C-BE32-E72D297353CC}">
                <c16:uniqueId val="{00000007-22E1-4DCA-8B64-800902A75B2E}"/>
              </c:ext>
            </c:extLst>
          </c:dPt>
          <c:dPt>
            <c:idx val="4"/>
            <c:bubble3D val="0"/>
            <c:spPr>
              <a:solidFill>
                <a:schemeClr val="bg1">
                  <a:lumMod val="75000"/>
                </a:schemeClr>
              </a:solidFill>
            </c:spPr>
            <c:extLst>
              <c:ext xmlns:c16="http://schemas.microsoft.com/office/drawing/2014/chart" uri="{C3380CC4-5D6E-409C-BE32-E72D297353CC}">
                <c16:uniqueId val="{00000009-22E1-4DCA-8B64-800902A75B2E}"/>
              </c:ext>
            </c:extLst>
          </c:dPt>
          <c:dLbls>
            <c:dLbl>
              <c:idx val="1"/>
              <c:delete val="1"/>
              <c:extLst>
                <c:ext xmlns:c15="http://schemas.microsoft.com/office/drawing/2012/chart" uri="{CE6537A1-D6FC-4f65-9D91-7224C49458BB}"/>
                <c:ext xmlns:c16="http://schemas.microsoft.com/office/drawing/2014/chart" uri="{C3380CC4-5D6E-409C-BE32-E72D297353CC}">
                  <c16:uniqueId val="{00000003-22E1-4DCA-8B64-800902A75B2E}"/>
                </c:ext>
              </c:extLst>
            </c:dLbl>
            <c:dLbl>
              <c:idx val="2"/>
              <c:delete val="1"/>
              <c:extLst>
                <c:ext xmlns:c15="http://schemas.microsoft.com/office/drawing/2012/chart" uri="{CE6537A1-D6FC-4f65-9D91-7224C49458BB}"/>
                <c:ext xmlns:c16="http://schemas.microsoft.com/office/drawing/2014/chart" uri="{C3380CC4-5D6E-409C-BE32-E72D297353CC}">
                  <c16:uniqueId val="{00000005-22E1-4DCA-8B64-800902A75B2E}"/>
                </c:ext>
              </c:extLst>
            </c:dLbl>
            <c:dLbl>
              <c:idx val="4"/>
              <c:layout>
                <c:manualLayout>
                  <c:x val="-2.1613832853025938E-2"/>
                  <c:y val="5.24616626311541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2E1-4DCA-8B64-800902A75B2E}"/>
                </c:ext>
              </c:extLst>
            </c:dLbl>
            <c:spPr>
              <a:noFill/>
              <a:ln>
                <a:noFill/>
              </a:ln>
              <a:effectLst/>
            </c:spPr>
            <c:txPr>
              <a:bodyPr wrap="square" lIns="38100" tIns="19050" rIns="38100" bIns="19050" anchor="ctr">
                <a:spAutoFit/>
              </a:bodyPr>
              <a:lstStyle/>
              <a:p>
                <a:pPr>
                  <a:defRPr sz="1400"/>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Dati!$B$75:$B$77</c:f>
              <c:strCache>
                <c:ptCount val="3"/>
                <c:pt idx="0">
                  <c:v>Paradumi nav mainījušies</c:v>
                </c:pt>
                <c:pt idx="1">
                  <c:v>Kopš Ziepniekkalnā notiek pasākumi, uz kultūras pasākumiem ārpus savas apkaimes brauc retāk</c:v>
                </c:pt>
                <c:pt idx="2">
                  <c:v>Pateicoties STROPAM, pasākumus ārpus Ziepniekkalna apmeklē biežāk</c:v>
                </c:pt>
              </c:strCache>
            </c:strRef>
          </c:cat>
          <c:val>
            <c:numRef>
              <c:f>Dati!$C$75:$C$77</c:f>
              <c:numCache>
                <c:formatCode>0</c:formatCode>
                <c:ptCount val="3"/>
                <c:pt idx="0">
                  <c:v>79.487179487179489</c:v>
                </c:pt>
                <c:pt idx="1">
                  <c:v>10.256410256410257</c:v>
                </c:pt>
                <c:pt idx="2">
                  <c:v>10.256410256410257</c:v>
                </c:pt>
              </c:numCache>
            </c:numRef>
          </c:val>
          <c:extLst>
            <c:ext xmlns:c16="http://schemas.microsoft.com/office/drawing/2014/chart" uri="{C3380CC4-5D6E-409C-BE32-E72D297353CC}">
              <c16:uniqueId val="{0000000A-22E1-4DCA-8B64-800902A75B2E}"/>
            </c:ext>
          </c:extLst>
        </c:ser>
        <c:dLbls>
          <c:showLegendKey val="0"/>
          <c:showVal val="0"/>
          <c:showCatName val="0"/>
          <c:showSerName val="0"/>
          <c:showPercent val="0"/>
          <c:showBubbleSize val="0"/>
          <c:showLeaderLines val="0"/>
        </c:dLbls>
        <c:firstSliceAng val="329"/>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7431262191268364"/>
          <c:y val="0.17896064930995567"/>
        </c:manualLayout>
      </c:layout>
      <c:overlay val="0"/>
      <c:spPr>
        <a:noFill/>
        <a:ln w="3175">
          <a:solidFill>
            <a:srgbClr val="000000"/>
          </a:solidFill>
        </a:ln>
        <a:effectLst>
          <a:outerShdw dist="38100" dir="2700000" algn="ctr" rotWithShape="0">
            <a:srgbClr val="000000"/>
          </a:outerShdw>
        </a:effectLst>
      </c:spPr>
    </c:title>
    <c:autoTitleDeleted val="0"/>
    <c:plotArea>
      <c:layout>
        <c:manualLayout>
          <c:layoutTarget val="inner"/>
          <c:xMode val="edge"/>
          <c:yMode val="edge"/>
          <c:x val="0.49530823988591433"/>
          <c:y val="0.19686953836652771"/>
          <c:w val="0.45316938587672734"/>
          <c:h val="0.78839833256137104"/>
        </c:manualLayout>
      </c:layout>
      <c:barChart>
        <c:barDir val="bar"/>
        <c:grouping val="stacked"/>
        <c:varyColors val="0"/>
        <c:ser>
          <c:idx val="0"/>
          <c:order val="0"/>
          <c:tx>
            <c:strRef>
              <c:f>Dati!$C$83</c:f>
              <c:strCache>
                <c:ptCount val="1"/>
                <c:pt idx="0">
                  <c:v>.</c:v>
                </c:pt>
              </c:strCache>
            </c:strRef>
          </c:tx>
          <c:spPr>
            <a:noFill/>
          </c:spPr>
          <c:invertIfNegative val="0"/>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Dati!$C$84:$C$86</c:f>
              <c:numCache>
                <c:formatCode>0</c:formatCode>
                <c:ptCount val="3"/>
                <c:pt idx="0">
                  <c:v>37.769230769230774</c:v>
                </c:pt>
                <c:pt idx="1">
                  <c:v>37.769230769230774</c:v>
                </c:pt>
                <c:pt idx="2">
                  <c:v>7</c:v>
                </c:pt>
              </c:numCache>
            </c:numRef>
          </c:val>
          <c:extLst>
            <c:ext xmlns:c16="http://schemas.microsoft.com/office/drawing/2014/chart" uri="{C3380CC4-5D6E-409C-BE32-E72D297353CC}">
              <c16:uniqueId val="{00000000-902D-436F-A105-ABEB1D322A97}"/>
            </c:ext>
          </c:extLst>
        </c:ser>
        <c:ser>
          <c:idx val="1"/>
          <c:order val="1"/>
          <c:tx>
            <c:strRef>
              <c:f>Dati!$D$83</c:f>
              <c:strCache>
                <c:ptCount val="1"/>
                <c:pt idx="0">
                  <c:v>Pilnībā nepiekrīt</c:v>
                </c:pt>
              </c:strCache>
            </c:strRef>
          </c:tx>
          <c:spPr>
            <a:solidFill>
              <a:srgbClr val="158DB0"/>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Dati!$D$84:$D$86</c:f>
              <c:numCache>
                <c:formatCode>General</c:formatCode>
                <c:ptCount val="3"/>
                <c:pt idx="2" formatCode="0">
                  <c:v>15.384615384615385</c:v>
                </c:pt>
              </c:numCache>
            </c:numRef>
          </c:val>
          <c:extLst>
            <c:ext xmlns:c16="http://schemas.microsoft.com/office/drawing/2014/chart" uri="{C3380CC4-5D6E-409C-BE32-E72D297353CC}">
              <c16:uniqueId val="{00000001-902D-436F-A105-ABEB1D322A97}"/>
            </c:ext>
          </c:extLst>
        </c:ser>
        <c:ser>
          <c:idx val="2"/>
          <c:order val="2"/>
          <c:tx>
            <c:strRef>
              <c:f>Dati!$E$83</c:f>
              <c:strCache>
                <c:ptCount val="1"/>
                <c:pt idx="0">
                  <c:v>Drīzāk nepiekrīt</c:v>
                </c:pt>
              </c:strCache>
            </c:strRef>
          </c:tx>
          <c:spPr>
            <a:solidFill>
              <a:srgbClr val="97DFF3"/>
            </a:solidFill>
          </c:spPr>
          <c:invertIfNegative val="0"/>
          <c:dLbls>
            <c:spPr>
              <a:noFill/>
              <a:ln>
                <a:noFill/>
              </a:ln>
              <a:effectLst/>
            </c:spPr>
            <c:txPr>
              <a:bodyPr wrap="square" lIns="38100" tIns="19050" rIns="38100" bIns="19050" anchor="ctr">
                <a:spAutoFit/>
              </a:bodyPr>
              <a:lstStyle/>
              <a:p>
                <a:pPr>
                  <a:defRPr sz="1000" b="1">
                    <a:solidFill>
                      <a:sysClr val="windowText" lastClr="000000"/>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Dati!$E$84:$E$86</c:f>
              <c:numCache>
                <c:formatCode>0</c:formatCode>
                <c:ptCount val="3"/>
                <c:pt idx="0">
                  <c:v>12.820512820512821</c:v>
                </c:pt>
                <c:pt idx="1">
                  <c:v>12.820512820512821</c:v>
                </c:pt>
                <c:pt idx="2">
                  <c:v>28.205128205128204</c:v>
                </c:pt>
              </c:numCache>
            </c:numRef>
          </c:val>
          <c:extLst>
            <c:ext xmlns:c16="http://schemas.microsoft.com/office/drawing/2014/chart" uri="{C3380CC4-5D6E-409C-BE32-E72D297353CC}">
              <c16:uniqueId val="{00000002-902D-436F-A105-ABEB1D322A97}"/>
            </c:ext>
          </c:extLst>
        </c:ser>
        <c:ser>
          <c:idx val="3"/>
          <c:order val="3"/>
          <c:tx>
            <c:strRef>
              <c:f>Dati!$F$83</c:f>
              <c:strCache>
                <c:ptCount val="1"/>
                <c:pt idx="0">
                  <c:v>Drīzāk piekrīt</c:v>
                </c:pt>
              </c:strCache>
            </c:strRef>
          </c:tx>
          <c:spPr>
            <a:solidFill>
              <a:srgbClr val="BDDBA1"/>
            </a:solidFill>
          </c:spPr>
          <c:invertIfNegative val="0"/>
          <c:dLbls>
            <c:spPr>
              <a:noFill/>
              <a:ln>
                <a:noFill/>
              </a:ln>
              <a:effectLst/>
            </c:spPr>
            <c:txPr>
              <a:bodyPr wrap="square" lIns="38100" tIns="19050" rIns="38100" bIns="19050" anchor="ctr">
                <a:spAutoFit/>
              </a:bodyPr>
              <a:lstStyle/>
              <a:p>
                <a:pPr>
                  <a:defRPr sz="1000" b="1"/>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Dati!$F$84:$F$86</c:f>
              <c:numCache>
                <c:formatCode>0</c:formatCode>
                <c:ptCount val="3"/>
                <c:pt idx="0">
                  <c:v>30.76923076923077</c:v>
                </c:pt>
                <c:pt idx="1">
                  <c:v>28.205128205128204</c:v>
                </c:pt>
                <c:pt idx="2">
                  <c:v>28.205128205128204</c:v>
                </c:pt>
              </c:numCache>
            </c:numRef>
          </c:val>
          <c:extLst>
            <c:ext xmlns:c16="http://schemas.microsoft.com/office/drawing/2014/chart" uri="{C3380CC4-5D6E-409C-BE32-E72D297353CC}">
              <c16:uniqueId val="{00000003-902D-436F-A105-ABEB1D322A97}"/>
            </c:ext>
          </c:extLst>
        </c:ser>
        <c:ser>
          <c:idx val="4"/>
          <c:order val="4"/>
          <c:tx>
            <c:strRef>
              <c:f>Dati!$G$83</c:f>
              <c:strCache>
                <c:ptCount val="1"/>
                <c:pt idx="0">
                  <c:v>Pilnībā piekrīt</c:v>
                </c:pt>
              </c:strCache>
            </c:strRef>
          </c:tx>
          <c:spPr>
            <a:solidFill>
              <a:srgbClr val="81BB4D"/>
            </a:solidFill>
          </c:spPr>
          <c:invertIfNegative val="0"/>
          <c:dLbls>
            <c:spPr>
              <a:noFill/>
              <a:ln>
                <a:noFill/>
              </a:ln>
              <a:effectLst/>
            </c:spPr>
            <c:txPr>
              <a:bodyPr wrap="square" lIns="38100" tIns="19050" rIns="38100" bIns="19050" anchor="ctr">
                <a:spAutoFit/>
              </a:bodyPr>
              <a:lstStyle/>
              <a:p>
                <a:pPr>
                  <a:defRPr sz="1000" b="1">
                    <a:solidFill>
                      <a:schemeClr val="bg1"/>
                    </a:solidFill>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Dati!$G$84:$G$86</c:f>
              <c:numCache>
                <c:formatCode>0</c:formatCode>
                <c:ptCount val="3"/>
                <c:pt idx="0">
                  <c:v>53.846153846153847</c:v>
                </c:pt>
                <c:pt idx="1">
                  <c:v>53.846153846153847</c:v>
                </c:pt>
                <c:pt idx="2">
                  <c:v>23.076923076923077</c:v>
                </c:pt>
              </c:numCache>
            </c:numRef>
          </c:val>
          <c:extLst>
            <c:ext xmlns:c16="http://schemas.microsoft.com/office/drawing/2014/chart" uri="{C3380CC4-5D6E-409C-BE32-E72D297353CC}">
              <c16:uniqueId val="{00000004-902D-436F-A105-ABEB1D322A97}"/>
            </c:ext>
          </c:extLst>
        </c:ser>
        <c:ser>
          <c:idx val="5"/>
          <c:order val="5"/>
          <c:tx>
            <c:strRef>
              <c:f>Dati!$H$83</c:f>
              <c:strCache>
                <c:ptCount val="1"/>
                <c:pt idx="0">
                  <c:v>.</c:v>
                </c:pt>
              </c:strCache>
            </c:strRef>
          </c:tx>
          <c:spPr>
            <a:noFill/>
          </c:spPr>
          <c:invertIfNegative val="0"/>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Dati!$H$84:$H$86</c:f>
              <c:numCache>
                <c:formatCode>0</c:formatCode>
                <c:ptCount val="3"/>
                <c:pt idx="0">
                  <c:v>6.9999999999999964</c:v>
                </c:pt>
                <c:pt idx="1">
                  <c:v>9.5641025641025621</c:v>
                </c:pt>
                <c:pt idx="2">
                  <c:v>40.333333333333329</c:v>
                </c:pt>
              </c:numCache>
            </c:numRef>
          </c:val>
          <c:extLst>
            <c:ext xmlns:c16="http://schemas.microsoft.com/office/drawing/2014/chart" uri="{C3380CC4-5D6E-409C-BE32-E72D297353CC}">
              <c16:uniqueId val="{00000005-902D-436F-A105-ABEB1D322A97}"/>
            </c:ext>
          </c:extLst>
        </c:ser>
        <c:ser>
          <c:idx val="6"/>
          <c:order val="6"/>
          <c:tx>
            <c:strRef>
              <c:f>Dati!$I$83</c:f>
              <c:strCache>
                <c:ptCount val="1"/>
                <c:pt idx="0">
                  <c:v>Grūti pateikt</c:v>
                </c:pt>
              </c:strCache>
            </c:strRef>
          </c:tx>
          <c:spPr>
            <a:solidFill>
              <a:sysClr val="window" lastClr="FFFFFF">
                <a:lumMod val="75000"/>
              </a:sysClr>
            </a:solidFill>
          </c:spPr>
          <c:invertIfNegative val="0"/>
          <c:dLbls>
            <c:dLbl>
              <c:idx val="0"/>
              <c:layout>
                <c:manualLayout>
                  <c:x val="1.206045879995847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02D-436F-A105-ABEB1D322A97}"/>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02D-436F-A105-ABEB1D322A97}"/>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02D-436F-A105-ABEB1D322A97}"/>
                </c:ext>
              </c:extLst>
            </c:dLbl>
            <c:spPr>
              <a:noFill/>
              <a:ln>
                <a:noFill/>
              </a:ln>
              <a:effectLst/>
            </c:spPr>
            <c:txPr>
              <a:bodyPr wrap="square" lIns="38100" tIns="19050" rIns="38100" bIns="19050" anchor="ctr">
                <a:spAutoFit/>
              </a:bodyPr>
              <a:lstStyle/>
              <a:p>
                <a:pPr>
                  <a:defRPr sz="1000" b="1"/>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Dati!$B$84:$B$86</c:f>
              <c:strCache>
                <c:ptCount val="3"/>
                <c:pt idx="0">
                  <c:v>Pateicoties kultūrtelpai STROPS, Ēbelmuižas parks ir kļuvis par populārāku apkaimes iedzīvotāju atpūtas vietu</c:v>
                </c:pt>
                <c:pt idx="1">
                  <c:v>Pateicoties kultūrtelpai STROPS, ikdienas dzīve Ziepniekkalnā ir kļuvusi interesantāka</c:v>
                </c:pt>
                <c:pt idx="2">
                  <c:v>Pateicoties kultūrtelpai STROPS, ir labāk iepazinis/-usi citus Ziepniekkalna iedzīvotājus – savas apkaimes kaimiņus</c:v>
                </c:pt>
              </c:strCache>
            </c:strRef>
          </c:cat>
          <c:val>
            <c:numRef>
              <c:f>Dati!$I$84:$I$86</c:f>
              <c:numCache>
                <c:formatCode>0</c:formatCode>
                <c:ptCount val="3"/>
                <c:pt idx="0">
                  <c:v>2.5641025641025643</c:v>
                </c:pt>
                <c:pt idx="1">
                  <c:v>5.1282051282051286</c:v>
                </c:pt>
                <c:pt idx="2">
                  <c:v>5.1282051282051286</c:v>
                </c:pt>
              </c:numCache>
            </c:numRef>
          </c:val>
          <c:extLst>
            <c:ext xmlns:c16="http://schemas.microsoft.com/office/drawing/2014/chart" uri="{C3380CC4-5D6E-409C-BE32-E72D297353CC}">
              <c16:uniqueId val="{00000009-902D-436F-A105-ABEB1D322A97}"/>
            </c:ext>
          </c:extLst>
        </c:ser>
        <c:dLbls>
          <c:showLegendKey val="0"/>
          <c:showVal val="0"/>
          <c:showCatName val="0"/>
          <c:showSerName val="0"/>
          <c:showPercent val="0"/>
          <c:showBubbleSize val="0"/>
        </c:dLbls>
        <c:gapWidth val="20"/>
        <c:overlap val="100"/>
        <c:axId val="430296824"/>
        <c:axId val="430297608"/>
      </c:barChart>
      <c:catAx>
        <c:axId val="43029682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lv-LV"/>
          </a:p>
        </c:txPr>
        <c:crossAx val="430297608"/>
        <c:crossesAt val="50.6"/>
        <c:auto val="1"/>
        <c:lblAlgn val="ctr"/>
        <c:lblOffset val="100"/>
        <c:tickLblSkip val="1"/>
        <c:tickMarkSkip val="1"/>
        <c:noMultiLvlLbl val="0"/>
      </c:catAx>
      <c:valAx>
        <c:axId val="430297608"/>
        <c:scaling>
          <c:orientation val="minMax"/>
          <c:min val="0"/>
        </c:scaling>
        <c:delete val="1"/>
        <c:axPos val="t"/>
        <c:numFmt formatCode="0" sourceLinked="1"/>
        <c:majorTickMark val="out"/>
        <c:minorTickMark val="none"/>
        <c:tickLblPos val="nextTo"/>
        <c:crossAx val="430296824"/>
        <c:crosses val="autoZero"/>
        <c:crossBetween val="between"/>
      </c:valAx>
      <c:spPr>
        <a:noFill/>
        <a:ln w="3175">
          <a:noFill/>
          <a:prstDash val="solid"/>
        </a:ln>
      </c:spPr>
    </c:plotArea>
    <c:legend>
      <c:legendPos val="r"/>
      <c:legendEntry>
        <c:idx val="0"/>
        <c:delete val="1"/>
      </c:legendEntry>
      <c:legendEntry>
        <c:idx val="4"/>
        <c:txPr>
          <a:bodyPr/>
          <a:lstStyle/>
          <a:p>
            <a:pPr>
              <a:defRPr sz="1100">
                <a:solidFill>
                  <a:sysClr val="windowText" lastClr="000000"/>
                </a:solidFill>
              </a:defRPr>
            </a:pPr>
            <a:endParaRPr lang="lv-LV"/>
          </a:p>
        </c:txPr>
      </c:legendEntry>
      <c:legendEntry>
        <c:idx val="5"/>
        <c:delete val="1"/>
      </c:legendEntry>
      <c:layout>
        <c:manualLayout>
          <c:xMode val="edge"/>
          <c:yMode val="edge"/>
          <c:x val="0.39955642435646821"/>
          <c:y val="2.4281183320697137E-2"/>
          <c:w val="0.5962510428655815"/>
          <c:h val="0.12708295926809873"/>
        </c:manualLayout>
      </c:layout>
      <c:overlay val="0"/>
      <c:txPr>
        <a:bodyPr/>
        <a:lstStyle/>
        <a:p>
          <a:pPr>
            <a:defRPr sz="1100"/>
          </a:pPr>
          <a:endParaRPr lang="lv-LV"/>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lv-LV"/>
    </a:p>
  </c:tx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0.23968</cdr:x>
      <cdr:y>0</cdr:y>
    </cdr:from>
    <cdr:to>
      <cdr:x>0.35952</cdr:x>
      <cdr:y>0.13949</cdr:y>
    </cdr:to>
    <cdr:sp macro="" textlink="">
      <cdr:nvSpPr>
        <cdr:cNvPr id="2" name="TextBox 1"/>
        <cdr:cNvSpPr txBox="1"/>
      </cdr:nvSpPr>
      <cdr:spPr>
        <a:xfrm xmlns:a="http://schemas.openxmlformats.org/drawingml/2006/main">
          <a:off x="1728192" y="0"/>
          <a:ext cx="864096" cy="733411"/>
        </a:xfrm>
        <a:prstGeom xmlns:a="http://schemas.openxmlformats.org/drawingml/2006/main" prst="rect">
          <a:avLst/>
        </a:prstGeom>
        <a:solidFill xmlns:a="http://schemas.openxmlformats.org/drawingml/2006/main">
          <a:srgbClr val="11728D"/>
        </a:solidFill>
      </cdr:spPr>
      <cdr:txBody>
        <a:bodyPr xmlns:a="http://schemas.openxmlformats.org/drawingml/2006/main" vertOverflow="clip" wrap="square" rtlCol="0" anchor="ctr"/>
        <a:lstStyle xmlns:a="http://schemas.openxmlformats.org/drawingml/2006/main"/>
        <a:p xmlns:a="http://schemas.openxmlformats.org/drawingml/2006/main">
          <a:pPr algn="ctr"/>
          <a:r>
            <a:rPr lang="lv-LV" sz="900" b="1" baseline="0" dirty="0">
              <a:solidFill>
                <a:schemeClr val="bg1"/>
              </a:solidFill>
              <a:latin typeface="Arial" panose="020B0604020202020204" pitchFamily="34" charset="0"/>
              <a:cs typeface="Arial" panose="020B0604020202020204" pitchFamily="34" charset="0"/>
            </a:rPr>
            <a:t>Gaismas festivāls "Staro Rīga"</a:t>
          </a:r>
          <a:endParaRPr lang="lv-LV" sz="9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0.35952</cdr:x>
      <cdr:y>0</cdr:y>
    </cdr:from>
    <cdr:to>
      <cdr:x>0.49933</cdr:x>
      <cdr:y>0.13949</cdr:y>
    </cdr:to>
    <cdr:sp macro="" textlink="">
      <cdr:nvSpPr>
        <cdr:cNvPr id="3" name="TextBox 1"/>
        <cdr:cNvSpPr txBox="1"/>
      </cdr:nvSpPr>
      <cdr:spPr>
        <a:xfrm xmlns:a="http://schemas.openxmlformats.org/drawingml/2006/main">
          <a:off x="2592288" y="0"/>
          <a:ext cx="1008112" cy="733411"/>
        </a:xfrm>
        <a:prstGeom xmlns:a="http://schemas.openxmlformats.org/drawingml/2006/main" prst="rect">
          <a:avLst/>
        </a:prstGeom>
        <a:solidFill xmlns:a="http://schemas.openxmlformats.org/drawingml/2006/main">
          <a:srgbClr val="158DB0"/>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chemeClr val="bg1"/>
              </a:solidFill>
              <a:latin typeface="Arial" panose="020B0604020202020204" pitchFamily="34" charset="0"/>
              <a:cs typeface="Arial" panose="020B0604020202020204" pitchFamily="34" charset="0"/>
            </a:rPr>
            <a:t>Rīgas</a:t>
          </a:r>
          <a:r>
            <a:rPr lang="lv-LV" sz="900" b="1" baseline="0" dirty="0">
              <a:solidFill>
                <a:schemeClr val="bg1"/>
              </a:solidFill>
              <a:latin typeface="Arial" panose="020B0604020202020204" pitchFamily="34" charset="0"/>
              <a:cs typeface="Arial" panose="020B0604020202020204" pitchFamily="34" charset="0"/>
            </a:rPr>
            <a:t> svētku pasākumi (t. i., pilsētas svētki augustā)</a:t>
          </a:r>
          <a:endParaRPr lang="lv-LV" sz="9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0.49933</cdr:x>
      <cdr:y>0</cdr:y>
    </cdr:from>
    <cdr:to>
      <cdr:x>0.64597</cdr:x>
      <cdr:y>0.13949</cdr:y>
    </cdr:to>
    <cdr:sp macro="" textlink="">
      <cdr:nvSpPr>
        <cdr:cNvPr id="4" name="TextBox 1"/>
        <cdr:cNvSpPr txBox="1"/>
      </cdr:nvSpPr>
      <cdr:spPr>
        <a:xfrm xmlns:a="http://schemas.openxmlformats.org/drawingml/2006/main">
          <a:off x="3600400" y="0"/>
          <a:ext cx="1057318" cy="733411"/>
        </a:xfrm>
        <a:prstGeom xmlns:a="http://schemas.openxmlformats.org/drawingml/2006/main" prst="rect">
          <a:avLst/>
        </a:prstGeom>
        <a:solidFill xmlns:a="http://schemas.openxmlformats.org/drawingml/2006/main">
          <a:srgbClr val="97DFF3"/>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dirty="0">
              <a:solidFill>
                <a:sysClr val="windowText" lastClr="000000"/>
              </a:solidFill>
              <a:latin typeface="Arial" panose="020B0604020202020204" pitchFamily="34" charset="0"/>
              <a:cs typeface="Arial" panose="020B0604020202020204" pitchFamily="34" charset="0"/>
            </a:rPr>
            <a:t>Latvijas</a:t>
          </a:r>
          <a:r>
            <a:rPr lang="lv-LV" sz="900" b="1" baseline="0" dirty="0">
              <a:solidFill>
                <a:sysClr val="windowText" lastClr="000000"/>
              </a:solidFill>
              <a:latin typeface="Arial" panose="020B0604020202020204" pitchFamily="34" charset="0"/>
              <a:cs typeface="Arial" panose="020B0604020202020204" pitchFamily="34" charset="0"/>
            </a:rPr>
            <a:t> Republikas Proklamēšanas dienai veltītie pasākumi</a:t>
          </a:r>
          <a:endParaRPr lang="lv-LV" sz="900" b="1"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0.64597</cdr:x>
      <cdr:y>0</cdr:y>
    </cdr:from>
    <cdr:to>
      <cdr:x>0.77015</cdr:x>
      <cdr:y>0.13949</cdr:y>
    </cdr:to>
    <cdr:sp macro="" textlink="">
      <cdr:nvSpPr>
        <cdr:cNvPr id="5" name="TextBox 1"/>
        <cdr:cNvSpPr txBox="1"/>
      </cdr:nvSpPr>
      <cdr:spPr>
        <a:xfrm xmlns:a="http://schemas.openxmlformats.org/drawingml/2006/main">
          <a:off x="4657726" y="0"/>
          <a:ext cx="895349" cy="733424"/>
        </a:xfrm>
        <a:prstGeom xmlns:a="http://schemas.openxmlformats.org/drawingml/2006/main" prst="rect">
          <a:avLst/>
        </a:prstGeom>
        <a:solidFill xmlns:a="http://schemas.openxmlformats.org/drawingml/2006/main">
          <a:srgbClr val="BDDBA1"/>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ysClr val="windowText" lastClr="000000"/>
              </a:solidFill>
              <a:latin typeface="Arial" panose="020B0604020202020204" pitchFamily="34" charset="0"/>
              <a:cs typeface="Arial" panose="020B0604020202020204" pitchFamily="34" charset="0"/>
            </a:rPr>
            <a:t>LĪGO</a:t>
          </a:r>
          <a:r>
            <a:rPr lang="lv-LV" sz="900" b="1" baseline="0">
              <a:solidFill>
                <a:sysClr val="windowText" lastClr="000000"/>
              </a:solidFill>
              <a:latin typeface="Arial" panose="020B0604020202020204" pitchFamily="34" charset="0"/>
              <a:cs typeface="Arial" panose="020B0604020202020204" pitchFamily="34" charset="0"/>
            </a:rPr>
            <a:t> diena, Jāņu nakts Daugavmalā un Dzegužkalnā</a:t>
          </a:r>
          <a:endParaRPr lang="lv-LV" sz="900" b="1">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0.76486</cdr:x>
      <cdr:y>0</cdr:y>
    </cdr:from>
    <cdr:to>
      <cdr:x>0.88771</cdr:x>
      <cdr:y>0.13949</cdr:y>
    </cdr:to>
    <cdr:sp macro="" textlink="">
      <cdr:nvSpPr>
        <cdr:cNvPr id="6" name="TextBox 1"/>
        <cdr:cNvSpPr txBox="1"/>
      </cdr:nvSpPr>
      <cdr:spPr>
        <a:xfrm xmlns:a="http://schemas.openxmlformats.org/drawingml/2006/main">
          <a:off x="5514975" y="0"/>
          <a:ext cx="885825" cy="733424"/>
        </a:xfrm>
        <a:prstGeom xmlns:a="http://schemas.openxmlformats.org/drawingml/2006/main" prst="rect">
          <a:avLst/>
        </a:prstGeom>
        <a:solidFill xmlns:a="http://schemas.openxmlformats.org/drawingml/2006/main">
          <a:srgbClr val="81BB4D"/>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Gadumijas</a:t>
          </a:r>
          <a:r>
            <a:rPr lang="lv-LV" sz="900" b="1" baseline="0">
              <a:solidFill>
                <a:schemeClr val="bg1"/>
              </a:solidFill>
              <a:latin typeface="Arial" panose="020B0604020202020204" pitchFamily="34" charset="0"/>
              <a:cs typeface="Arial" panose="020B0604020202020204" pitchFamily="34" charset="0"/>
            </a:rPr>
            <a:t> pasākums un uguņošana Daugavmalā</a:t>
          </a:r>
          <a:endParaRPr lang="lv-LV" sz="9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0.88771</cdr:x>
      <cdr:y>0</cdr:y>
    </cdr:from>
    <cdr:to>
      <cdr:x>1</cdr:x>
      <cdr:y>0.13949</cdr:y>
    </cdr:to>
    <cdr:sp macro="" textlink="">
      <cdr:nvSpPr>
        <cdr:cNvPr id="7" name="TextBox 1">
          <a:extLst xmlns:a="http://schemas.openxmlformats.org/drawingml/2006/main">
            <a:ext uri="{FF2B5EF4-FFF2-40B4-BE49-F238E27FC236}">
              <a16:creationId xmlns:a16="http://schemas.microsoft.com/office/drawing/2014/main" id="{B32432B5-AF71-4024-85A6-04B2F71A5685}"/>
            </a:ext>
          </a:extLst>
        </cdr:cNvPr>
        <cdr:cNvSpPr txBox="1"/>
      </cdr:nvSpPr>
      <cdr:spPr>
        <a:xfrm xmlns:a="http://schemas.openxmlformats.org/drawingml/2006/main">
          <a:off x="6400800" y="0"/>
          <a:ext cx="809625" cy="733424"/>
        </a:xfrm>
        <a:prstGeom xmlns:a="http://schemas.openxmlformats.org/drawingml/2006/main" prst="rect">
          <a:avLst/>
        </a:prstGeom>
        <a:solidFill xmlns:a="http://schemas.openxmlformats.org/drawingml/2006/main">
          <a:srgbClr val="588232"/>
        </a:solidFill>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lv-LV" sz="900" b="1">
              <a:solidFill>
                <a:schemeClr val="bg1"/>
              </a:solidFill>
              <a:latin typeface="Arial" panose="020B0604020202020204" pitchFamily="34" charset="0"/>
              <a:cs typeface="Arial" panose="020B0604020202020204" pitchFamily="34" charset="0"/>
            </a:rPr>
            <a:t>Mūsdienu</a:t>
          </a:r>
          <a:r>
            <a:rPr lang="lv-LV" sz="900" b="1" baseline="0">
              <a:solidFill>
                <a:schemeClr val="bg1"/>
              </a:solidFill>
              <a:latin typeface="Arial" panose="020B0604020202020204" pitchFamily="34" charset="0"/>
              <a:cs typeface="Arial" panose="020B0604020202020204" pitchFamily="34" charset="0"/>
            </a:rPr>
            <a:t> kultūras forums "Baltā Nakts"</a:t>
          </a:r>
          <a:endParaRPr lang="lv-LV" sz="900" b="1">
            <a:solidFill>
              <a:schemeClr val="bg1"/>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7757644-15B2-4C23-AEAC-19E91C221C3E}" type="datetimeFigureOut">
              <a:rPr lang="lv-LV" smtClean="0"/>
              <a:t>26.02.2020</a:t>
            </a:fld>
            <a:endParaRPr lang="lv-LV"/>
          </a:p>
        </p:txBody>
      </p:sp>
      <p:sp>
        <p:nvSpPr>
          <p:cNvPr id="4" name="Slide Image Placeholder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C0E87EC-7041-4C51-88AB-BF376C57F469}" type="slidenum">
              <a:rPr lang="lv-LV" smtClean="0"/>
              <a:t>‹#›</a:t>
            </a:fld>
            <a:endParaRPr lang="lv-LV"/>
          </a:p>
        </p:txBody>
      </p:sp>
    </p:spTree>
    <p:extLst>
      <p:ext uri="{BB962C8B-B14F-4D97-AF65-F5344CB8AC3E}">
        <p14:creationId xmlns:p14="http://schemas.microsoft.com/office/powerpoint/2010/main" val="3215561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C0E87EC-7041-4C51-88AB-BF376C57F469}" type="slidenum">
              <a:rPr lang="lv-LV" smtClean="0"/>
              <a:t>6</a:t>
            </a:fld>
            <a:endParaRPr lang="lv-LV"/>
          </a:p>
        </p:txBody>
      </p:sp>
    </p:spTree>
    <p:extLst>
      <p:ext uri="{BB962C8B-B14F-4D97-AF65-F5344CB8AC3E}">
        <p14:creationId xmlns:p14="http://schemas.microsoft.com/office/powerpoint/2010/main" val="1062334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16</a:t>
            </a:fld>
            <a:endParaRPr lang="lv-LV"/>
          </a:p>
        </p:txBody>
      </p:sp>
    </p:spTree>
    <p:extLst>
      <p:ext uri="{BB962C8B-B14F-4D97-AF65-F5344CB8AC3E}">
        <p14:creationId xmlns:p14="http://schemas.microsoft.com/office/powerpoint/2010/main" val="894972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17</a:t>
            </a:fld>
            <a:endParaRPr lang="lv-LV"/>
          </a:p>
        </p:txBody>
      </p:sp>
    </p:spTree>
    <p:extLst>
      <p:ext uri="{BB962C8B-B14F-4D97-AF65-F5344CB8AC3E}">
        <p14:creationId xmlns:p14="http://schemas.microsoft.com/office/powerpoint/2010/main" val="3557051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18</a:t>
            </a:fld>
            <a:endParaRPr lang="lv-LV"/>
          </a:p>
        </p:txBody>
      </p:sp>
    </p:spTree>
    <p:extLst>
      <p:ext uri="{BB962C8B-B14F-4D97-AF65-F5344CB8AC3E}">
        <p14:creationId xmlns:p14="http://schemas.microsoft.com/office/powerpoint/2010/main" val="1414044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19</a:t>
            </a:fld>
            <a:endParaRPr lang="lv-LV"/>
          </a:p>
        </p:txBody>
      </p:sp>
    </p:spTree>
    <p:extLst>
      <p:ext uri="{BB962C8B-B14F-4D97-AF65-F5344CB8AC3E}">
        <p14:creationId xmlns:p14="http://schemas.microsoft.com/office/powerpoint/2010/main" val="366172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20</a:t>
            </a:fld>
            <a:endParaRPr lang="lv-LV"/>
          </a:p>
        </p:txBody>
      </p:sp>
    </p:spTree>
    <p:extLst>
      <p:ext uri="{BB962C8B-B14F-4D97-AF65-F5344CB8AC3E}">
        <p14:creationId xmlns:p14="http://schemas.microsoft.com/office/powerpoint/2010/main" val="173043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21</a:t>
            </a:fld>
            <a:endParaRPr lang="lv-LV"/>
          </a:p>
        </p:txBody>
      </p:sp>
    </p:spTree>
    <p:extLst>
      <p:ext uri="{BB962C8B-B14F-4D97-AF65-F5344CB8AC3E}">
        <p14:creationId xmlns:p14="http://schemas.microsoft.com/office/powerpoint/2010/main" val="153626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22</a:t>
            </a:fld>
            <a:endParaRPr lang="lv-LV"/>
          </a:p>
        </p:txBody>
      </p:sp>
    </p:spTree>
    <p:extLst>
      <p:ext uri="{BB962C8B-B14F-4D97-AF65-F5344CB8AC3E}">
        <p14:creationId xmlns:p14="http://schemas.microsoft.com/office/powerpoint/2010/main" val="3928987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23</a:t>
            </a:fld>
            <a:endParaRPr lang="lv-LV"/>
          </a:p>
        </p:txBody>
      </p:sp>
    </p:spTree>
    <p:extLst>
      <p:ext uri="{BB962C8B-B14F-4D97-AF65-F5344CB8AC3E}">
        <p14:creationId xmlns:p14="http://schemas.microsoft.com/office/powerpoint/2010/main" val="2097563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24</a:t>
            </a:fld>
            <a:endParaRPr lang="lv-LV"/>
          </a:p>
        </p:txBody>
      </p:sp>
    </p:spTree>
    <p:extLst>
      <p:ext uri="{BB962C8B-B14F-4D97-AF65-F5344CB8AC3E}">
        <p14:creationId xmlns:p14="http://schemas.microsoft.com/office/powerpoint/2010/main" val="419548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25</a:t>
            </a:fld>
            <a:endParaRPr lang="lv-LV"/>
          </a:p>
        </p:txBody>
      </p:sp>
    </p:spTree>
    <p:extLst>
      <p:ext uri="{BB962C8B-B14F-4D97-AF65-F5344CB8AC3E}">
        <p14:creationId xmlns:p14="http://schemas.microsoft.com/office/powerpoint/2010/main" val="352481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8</a:t>
            </a:fld>
            <a:endParaRPr lang="lv-LV"/>
          </a:p>
        </p:txBody>
      </p:sp>
    </p:spTree>
    <p:extLst>
      <p:ext uri="{BB962C8B-B14F-4D97-AF65-F5344CB8AC3E}">
        <p14:creationId xmlns:p14="http://schemas.microsoft.com/office/powerpoint/2010/main" val="2539000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26</a:t>
            </a:fld>
            <a:endParaRPr lang="lv-LV"/>
          </a:p>
        </p:txBody>
      </p:sp>
    </p:spTree>
    <p:extLst>
      <p:ext uri="{BB962C8B-B14F-4D97-AF65-F5344CB8AC3E}">
        <p14:creationId xmlns:p14="http://schemas.microsoft.com/office/powerpoint/2010/main" val="1052818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27</a:t>
            </a:fld>
            <a:endParaRPr lang="lv-LV"/>
          </a:p>
        </p:txBody>
      </p:sp>
    </p:spTree>
    <p:extLst>
      <p:ext uri="{BB962C8B-B14F-4D97-AF65-F5344CB8AC3E}">
        <p14:creationId xmlns:p14="http://schemas.microsoft.com/office/powerpoint/2010/main" val="3085509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28</a:t>
            </a:fld>
            <a:endParaRPr lang="lv-LV"/>
          </a:p>
        </p:txBody>
      </p:sp>
    </p:spTree>
    <p:extLst>
      <p:ext uri="{BB962C8B-B14F-4D97-AF65-F5344CB8AC3E}">
        <p14:creationId xmlns:p14="http://schemas.microsoft.com/office/powerpoint/2010/main" val="3557257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444BAF70-FAE0-43B4-B636-1DA4A9118154}" type="slidenum">
              <a:rPr lang="lv-LV" smtClean="0"/>
              <a:t>31</a:t>
            </a:fld>
            <a:endParaRPr lang="lv-LV"/>
          </a:p>
        </p:txBody>
      </p:sp>
    </p:spTree>
    <p:extLst>
      <p:ext uri="{BB962C8B-B14F-4D97-AF65-F5344CB8AC3E}">
        <p14:creationId xmlns:p14="http://schemas.microsoft.com/office/powerpoint/2010/main" val="256632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9</a:t>
            </a:fld>
            <a:endParaRPr lang="lv-LV"/>
          </a:p>
        </p:txBody>
      </p:sp>
    </p:spTree>
    <p:extLst>
      <p:ext uri="{BB962C8B-B14F-4D97-AF65-F5344CB8AC3E}">
        <p14:creationId xmlns:p14="http://schemas.microsoft.com/office/powerpoint/2010/main" val="373888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10</a:t>
            </a:fld>
            <a:endParaRPr lang="lv-LV"/>
          </a:p>
        </p:txBody>
      </p:sp>
    </p:spTree>
    <p:extLst>
      <p:ext uri="{BB962C8B-B14F-4D97-AF65-F5344CB8AC3E}">
        <p14:creationId xmlns:p14="http://schemas.microsoft.com/office/powerpoint/2010/main" val="218532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11</a:t>
            </a:fld>
            <a:endParaRPr lang="lv-LV"/>
          </a:p>
        </p:txBody>
      </p:sp>
    </p:spTree>
    <p:extLst>
      <p:ext uri="{BB962C8B-B14F-4D97-AF65-F5344CB8AC3E}">
        <p14:creationId xmlns:p14="http://schemas.microsoft.com/office/powerpoint/2010/main" val="55531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12</a:t>
            </a:fld>
            <a:endParaRPr lang="lv-LV"/>
          </a:p>
        </p:txBody>
      </p:sp>
    </p:spTree>
    <p:extLst>
      <p:ext uri="{BB962C8B-B14F-4D97-AF65-F5344CB8AC3E}">
        <p14:creationId xmlns:p14="http://schemas.microsoft.com/office/powerpoint/2010/main" val="392106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13</a:t>
            </a:fld>
            <a:endParaRPr lang="lv-LV"/>
          </a:p>
        </p:txBody>
      </p:sp>
    </p:spTree>
    <p:extLst>
      <p:ext uri="{BB962C8B-B14F-4D97-AF65-F5344CB8AC3E}">
        <p14:creationId xmlns:p14="http://schemas.microsoft.com/office/powerpoint/2010/main" val="350482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14</a:t>
            </a:fld>
            <a:endParaRPr lang="lv-LV"/>
          </a:p>
        </p:txBody>
      </p:sp>
    </p:spTree>
    <p:extLst>
      <p:ext uri="{BB962C8B-B14F-4D97-AF65-F5344CB8AC3E}">
        <p14:creationId xmlns:p14="http://schemas.microsoft.com/office/powerpoint/2010/main" val="211000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15</a:t>
            </a:fld>
            <a:endParaRPr lang="lv-LV"/>
          </a:p>
        </p:txBody>
      </p:sp>
    </p:spTree>
    <p:extLst>
      <p:ext uri="{BB962C8B-B14F-4D97-AF65-F5344CB8AC3E}">
        <p14:creationId xmlns:p14="http://schemas.microsoft.com/office/powerpoint/2010/main" val="3348975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08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sp>
        <p:nvSpPr>
          <p:cNvPr id="4" name="Rectangle 3">
            <a:extLst>
              <a:ext uri="{FF2B5EF4-FFF2-40B4-BE49-F238E27FC236}">
                <a16:creationId xmlns:a16="http://schemas.microsoft.com/office/drawing/2014/main" id="{49B826D9-F82A-445F-A1C0-A7E88E669B3F}"/>
              </a:ext>
            </a:extLst>
          </p:cNvPr>
          <p:cNvSpPr/>
          <p:nvPr userDrawn="1"/>
        </p:nvSpPr>
        <p:spPr>
          <a:xfrm>
            <a:off x="0" y="0"/>
            <a:ext cx="7380312" cy="620688"/>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208" h="495971">
                <a:moveTo>
                  <a:pt x="0" y="0"/>
                </a:moveTo>
                <a:lnTo>
                  <a:pt x="6444208" y="0"/>
                </a:lnTo>
                <a:lnTo>
                  <a:pt x="4444720" y="495971"/>
                </a:lnTo>
                <a:lnTo>
                  <a:pt x="0" y="471587"/>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5427E06D-6F1C-4C06-9B1E-A74144AEF287}"/>
              </a:ext>
            </a:extLst>
          </p:cNvPr>
          <p:cNvSpPr/>
          <p:nvPr userDrawn="1"/>
        </p:nvSpPr>
        <p:spPr>
          <a:xfrm>
            <a:off x="0" y="0"/>
            <a:ext cx="5076056" cy="620687"/>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6056" h="620687">
                <a:moveTo>
                  <a:pt x="0" y="0"/>
                </a:moveTo>
                <a:lnTo>
                  <a:pt x="5063864" y="573024"/>
                </a:lnTo>
                <a:lnTo>
                  <a:pt x="5076056" y="620687"/>
                </a:lnTo>
                <a:lnTo>
                  <a:pt x="0" y="620687"/>
                </a:lnTo>
                <a:lnTo>
                  <a:pt x="0"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Parallelogram 2">
            <a:extLst>
              <a:ext uri="{FF2B5EF4-FFF2-40B4-BE49-F238E27FC236}">
                <a16:creationId xmlns:a16="http://schemas.microsoft.com/office/drawing/2014/main" id="{AFBAE4C4-DF14-4DD0-9D88-EC06B666B0DC}"/>
              </a:ext>
            </a:extLst>
          </p:cNvPr>
          <p:cNvSpPr/>
          <p:nvPr userDrawn="1"/>
        </p:nvSpPr>
        <p:spPr>
          <a:xfrm>
            <a:off x="5228408" y="-2"/>
            <a:ext cx="3923928"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6389" h="495972">
                <a:moveTo>
                  <a:pt x="0" y="495972"/>
                </a:moveTo>
                <a:lnTo>
                  <a:pt x="3591773" y="0"/>
                </a:lnTo>
                <a:lnTo>
                  <a:pt x="6226389" y="0"/>
                </a:lnTo>
                <a:lnTo>
                  <a:pt x="6226389" y="495972"/>
                </a:lnTo>
                <a:lnTo>
                  <a:pt x="0" y="495972"/>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Parallelogram 2">
            <a:extLst>
              <a:ext uri="{FF2B5EF4-FFF2-40B4-BE49-F238E27FC236}">
                <a16:creationId xmlns:a16="http://schemas.microsoft.com/office/drawing/2014/main" id="{34DB8AD0-79BB-4BF1-9413-851AD2568DAF}"/>
              </a:ext>
            </a:extLst>
          </p:cNvPr>
          <p:cNvSpPr/>
          <p:nvPr userDrawn="1"/>
        </p:nvSpPr>
        <p:spPr>
          <a:xfrm>
            <a:off x="5220072" y="0"/>
            <a:ext cx="2655960"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410" h="495972">
                <a:moveTo>
                  <a:pt x="0" y="495972"/>
                </a:moveTo>
                <a:lnTo>
                  <a:pt x="3591773" y="0"/>
                </a:lnTo>
                <a:lnTo>
                  <a:pt x="4214410" y="0"/>
                </a:lnTo>
                <a:lnTo>
                  <a:pt x="2453928" y="495972"/>
                </a:lnTo>
                <a:lnTo>
                  <a:pt x="0" y="495972"/>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63082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783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3250" y="2420938"/>
            <a:ext cx="8540750" cy="1143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a:p>
        </p:txBody>
      </p:sp>
      <p:sp>
        <p:nvSpPr>
          <p:cNvPr id="4" name="Rectangle 156"/>
          <p:cNvSpPr>
            <a:spLocks noGrp="1" noChangeArrowheads="1"/>
          </p:cNvSpPr>
          <p:nvPr>
            <p:ph type="sldNum" sz="quarter" idx="10"/>
          </p:nvPr>
        </p:nvSpPr>
        <p:spPr>
          <a:ln/>
        </p:spPr>
        <p:txBody>
          <a:bodyPr/>
          <a:lstStyle>
            <a:lvl1pPr>
              <a:defRPr/>
            </a:lvl1pPr>
          </a:lstStyle>
          <a:p>
            <a:pPr>
              <a:defRPr/>
            </a:pPr>
            <a:fld id="{0C0B95D6-D7B1-4EBB-B5ED-5B9774BDC480}" type="slidenum">
              <a:rPr lang="en-US"/>
              <a:pPr>
                <a:defRPr/>
              </a:pPr>
              <a:t>‹#›</a:t>
            </a:fld>
            <a:endParaRPr lang="en-US"/>
          </a:p>
        </p:txBody>
      </p:sp>
    </p:spTree>
    <p:extLst>
      <p:ext uri="{BB962C8B-B14F-4D97-AF65-F5344CB8AC3E}">
        <p14:creationId xmlns:p14="http://schemas.microsoft.com/office/powerpoint/2010/main" val="30699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C853A61-7C7E-47BA-B242-371F0A9C4C9C}"/>
              </a:ext>
            </a:extLst>
          </p:cNvPr>
          <p:cNvSpPr/>
          <p:nvPr userDrawn="1"/>
        </p:nvSpPr>
        <p:spPr>
          <a:xfrm>
            <a:off x="0" y="-12192"/>
            <a:ext cx="8316416" cy="6893436"/>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 name="connsiteX0" fmla="*/ 0 w 6444208"/>
              <a:gd name="connsiteY0" fmla="*/ 0 h 5474245"/>
              <a:gd name="connsiteX1" fmla="*/ 6444208 w 6444208"/>
              <a:gd name="connsiteY1" fmla="*/ 0 h 5474245"/>
              <a:gd name="connsiteX2" fmla="*/ 3412098 w 6444208"/>
              <a:gd name="connsiteY2" fmla="*/ 5474245 h 5474245"/>
              <a:gd name="connsiteX3" fmla="*/ 0 w 6444208"/>
              <a:gd name="connsiteY3" fmla="*/ 471587 h 5474245"/>
              <a:gd name="connsiteX4" fmla="*/ 0 w 6444208"/>
              <a:gd name="connsiteY4" fmla="*/ 0 h 5474245"/>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22744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44036 w 6444208"/>
              <a:gd name="connsiteY2" fmla="*/ 5493730 h 5498572"/>
              <a:gd name="connsiteX3" fmla="*/ 0 w 6444208"/>
              <a:gd name="connsiteY3" fmla="*/ 5498572 h 5498572"/>
              <a:gd name="connsiteX4" fmla="*/ 0 w 6444208"/>
              <a:gd name="connsiteY4" fmla="*/ 0 h 5498572"/>
              <a:gd name="connsiteX0" fmla="*/ 0 w 6363753"/>
              <a:gd name="connsiteY0" fmla="*/ 0 h 5498572"/>
              <a:gd name="connsiteX1" fmla="*/ 6363753 w 6363753"/>
              <a:gd name="connsiteY1" fmla="*/ 9742 h 5498572"/>
              <a:gd name="connsiteX2" fmla="*/ 3444036 w 6363753"/>
              <a:gd name="connsiteY2" fmla="*/ 5493730 h 5498572"/>
              <a:gd name="connsiteX3" fmla="*/ 0 w 6363753"/>
              <a:gd name="connsiteY3" fmla="*/ 5498572 h 5498572"/>
              <a:gd name="connsiteX4" fmla="*/ 0 w 6363753"/>
              <a:gd name="connsiteY4" fmla="*/ 0 h 5498572"/>
              <a:gd name="connsiteX0" fmla="*/ 0 w 6313469"/>
              <a:gd name="connsiteY0" fmla="*/ 0 h 5498572"/>
              <a:gd name="connsiteX1" fmla="*/ 6313469 w 6313469"/>
              <a:gd name="connsiteY1" fmla="*/ 0 h 5498572"/>
              <a:gd name="connsiteX2" fmla="*/ 3444036 w 6313469"/>
              <a:gd name="connsiteY2" fmla="*/ 5493730 h 5498572"/>
              <a:gd name="connsiteX3" fmla="*/ 0 w 6313469"/>
              <a:gd name="connsiteY3" fmla="*/ 5498572 h 5498572"/>
              <a:gd name="connsiteX4" fmla="*/ 0 w 6313469"/>
              <a:gd name="connsiteY4" fmla="*/ 0 h 5498572"/>
              <a:gd name="connsiteX0" fmla="*/ 0 w 6441556"/>
              <a:gd name="connsiteY0" fmla="*/ 0 h 5498572"/>
              <a:gd name="connsiteX1" fmla="*/ 6441556 w 6441556"/>
              <a:gd name="connsiteY1" fmla="*/ 9742 h 5498572"/>
              <a:gd name="connsiteX2" fmla="*/ 3444036 w 6441556"/>
              <a:gd name="connsiteY2" fmla="*/ 5493730 h 5498572"/>
              <a:gd name="connsiteX3" fmla="*/ 0 w 6441556"/>
              <a:gd name="connsiteY3" fmla="*/ 5498572 h 5498572"/>
              <a:gd name="connsiteX4" fmla="*/ 0 w 6441556"/>
              <a:gd name="connsiteY4" fmla="*/ 0 h 5498572"/>
              <a:gd name="connsiteX0" fmla="*/ 0 w 6471114"/>
              <a:gd name="connsiteY0" fmla="*/ 9742 h 5508314"/>
              <a:gd name="connsiteX1" fmla="*/ 6471114 w 6471114"/>
              <a:gd name="connsiteY1" fmla="*/ 0 h 5508314"/>
              <a:gd name="connsiteX2" fmla="*/ 3444036 w 6471114"/>
              <a:gd name="connsiteY2" fmla="*/ 5503472 h 5508314"/>
              <a:gd name="connsiteX3" fmla="*/ 0 w 6471114"/>
              <a:gd name="connsiteY3" fmla="*/ 5508314 h 5508314"/>
              <a:gd name="connsiteX4" fmla="*/ 0 w 6471114"/>
              <a:gd name="connsiteY4" fmla="*/ 9742 h 5508314"/>
              <a:gd name="connsiteX0" fmla="*/ 0 w 6471114"/>
              <a:gd name="connsiteY0" fmla="*/ 9742 h 5508314"/>
              <a:gd name="connsiteX1" fmla="*/ 6471114 w 6471114"/>
              <a:gd name="connsiteY1" fmla="*/ 0 h 5508314"/>
              <a:gd name="connsiteX2" fmla="*/ 3861453 w 6471114"/>
              <a:gd name="connsiteY2" fmla="*/ 5503472 h 5508314"/>
              <a:gd name="connsiteX3" fmla="*/ 0 w 6471114"/>
              <a:gd name="connsiteY3" fmla="*/ 5508314 h 5508314"/>
              <a:gd name="connsiteX4" fmla="*/ 0 w 6471114"/>
              <a:gd name="connsiteY4" fmla="*/ 9742 h 5508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1114" h="5508314">
                <a:moveTo>
                  <a:pt x="0" y="9742"/>
                </a:moveTo>
                <a:lnTo>
                  <a:pt x="6471114" y="0"/>
                </a:lnTo>
                <a:lnTo>
                  <a:pt x="3861453" y="5503472"/>
                </a:lnTo>
                <a:lnTo>
                  <a:pt x="0" y="5508314"/>
                </a:lnTo>
                <a:lnTo>
                  <a:pt x="0" y="9742"/>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Rectangle 5">
            <a:extLst>
              <a:ext uri="{FF2B5EF4-FFF2-40B4-BE49-F238E27FC236}">
                <a16:creationId xmlns:a16="http://schemas.microsoft.com/office/drawing/2014/main" id="{FED75FDE-5EAD-4ACC-B2AE-631EF0EBE7FF}"/>
              </a:ext>
            </a:extLst>
          </p:cNvPr>
          <p:cNvSpPr/>
          <p:nvPr userDrawn="1"/>
        </p:nvSpPr>
        <p:spPr>
          <a:xfrm>
            <a:off x="-12192" y="2"/>
            <a:ext cx="4966719" cy="6862991"/>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887375"/>
              <a:gd name="connsiteX1" fmla="*/ 5063864 w 5076056"/>
              <a:gd name="connsiteY1" fmla="*/ 573024 h 6887375"/>
              <a:gd name="connsiteX2" fmla="*/ 5076056 w 5076056"/>
              <a:gd name="connsiteY2" fmla="*/ 620687 h 6887375"/>
              <a:gd name="connsiteX3" fmla="*/ 12192 w 5076056"/>
              <a:gd name="connsiteY3" fmla="*/ 6887375 h 6887375"/>
              <a:gd name="connsiteX4" fmla="*/ 0 w 5076056"/>
              <a:gd name="connsiteY4" fmla="*/ 0 h 6887375"/>
              <a:gd name="connsiteX0" fmla="*/ 0 w 5063864"/>
              <a:gd name="connsiteY0" fmla="*/ 0 h 6887375"/>
              <a:gd name="connsiteX1" fmla="*/ 5063864 w 5063864"/>
              <a:gd name="connsiteY1" fmla="*/ 573024 h 6887375"/>
              <a:gd name="connsiteX2" fmla="*/ 3954392 w 5063864"/>
              <a:gd name="connsiteY2" fmla="*/ 6850799 h 6887375"/>
              <a:gd name="connsiteX3" fmla="*/ 12192 w 5063864"/>
              <a:gd name="connsiteY3" fmla="*/ 6887375 h 6887375"/>
              <a:gd name="connsiteX4" fmla="*/ 0 w 5063864"/>
              <a:gd name="connsiteY4" fmla="*/ 0 h 6887375"/>
              <a:gd name="connsiteX0" fmla="*/ 0 w 3954392"/>
              <a:gd name="connsiteY0" fmla="*/ 0 h 6887375"/>
              <a:gd name="connsiteX1" fmla="*/ 2893688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0 w 3954392"/>
              <a:gd name="connsiteY0" fmla="*/ 0 h 6887375"/>
              <a:gd name="connsiteX1" fmla="*/ 2820536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12192 w 3966584"/>
              <a:gd name="connsiteY0" fmla="*/ 0 h 6850799"/>
              <a:gd name="connsiteX1" fmla="*/ 2832728 w 3966584"/>
              <a:gd name="connsiteY1" fmla="*/ 4852416 h 6850799"/>
              <a:gd name="connsiteX2" fmla="*/ 3966584 w 3966584"/>
              <a:gd name="connsiteY2" fmla="*/ 6850799 h 6850799"/>
              <a:gd name="connsiteX3" fmla="*/ 0 w 3966584"/>
              <a:gd name="connsiteY3" fmla="*/ 6850799 h 6850799"/>
              <a:gd name="connsiteX4" fmla="*/ 12192 w 3966584"/>
              <a:gd name="connsiteY4" fmla="*/ 0 h 6850799"/>
              <a:gd name="connsiteX0" fmla="*/ 12192 w 4551932"/>
              <a:gd name="connsiteY0" fmla="*/ 0 h 6850799"/>
              <a:gd name="connsiteX1" fmla="*/ 2832728 w 4551932"/>
              <a:gd name="connsiteY1" fmla="*/ 485241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51932"/>
              <a:gd name="connsiteY0" fmla="*/ 0 h 6850799"/>
              <a:gd name="connsiteX1" fmla="*/ 3091632 w 4551932"/>
              <a:gd name="connsiteY1" fmla="*/ 473049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85702"/>
              <a:gd name="connsiteY0" fmla="*/ 0 h 6862991"/>
              <a:gd name="connsiteX1" fmla="*/ 3091632 w 4585702"/>
              <a:gd name="connsiteY1" fmla="*/ 4730496 h 6862991"/>
              <a:gd name="connsiteX2" fmla="*/ 4585702 w 4585702"/>
              <a:gd name="connsiteY2" fmla="*/ 6862991 h 6862991"/>
              <a:gd name="connsiteX3" fmla="*/ 0 w 4585702"/>
              <a:gd name="connsiteY3" fmla="*/ 6850799 h 6862991"/>
              <a:gd name="connsiteX4" fmla="*/ 12192 w 4585702"/>
              <a:gd name="connsiteY4" fmla="*/ 0 h 6862991"/>
              <a:gd name="connsiteX0" fmla="*/ 12192 w 4585702"/>
              <a:gd name="connsiteY0" fmla="*/ 0 h 6862991"/>
              <a:gd name="connsiteX1" fmla="*/ 3147916 w 4585702"/>
              <a:gd name="connsiteY1" fmla="*/ 4718304 h 6862991"/>
              <a:gd name="connsiteX2" fmla="*/ 4585702 w 4585702"/>
              <a:gd name="connsiteY2" fmla="*/ 6862991 h 6862991"/>
              <a:gd name="connsiteX3" fmla="*/ 0 w 4585702"/>
              <a:gd name="connsiteY3" fmla="*/ 6850799 h 6862991"/>
              <a:gd name="connsiteX4" fmla="*/ 12192 w 4585702"/>
              <a:gd name="connsiteY4" fmla="*/ 0 h 6862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85702" h="6862991">
                <a:moveTo>
                  <a:pt x="12192" y="0"/>
                </a:moveTo>
                <a:lnTo>
                  <a:pt x="3147916" y="4718304"/>
                </a:lnTo>
                <a:lnTo>
                  <a:pt x="4585702" y="6862991"/>
                </a:lnTo>
                <a:lnTo>
                  <a:pt x="0" y="6850799"/>
                </a:lnTo>
                <a:lnTo>
                  <a:pt x="12192"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 name="Parallelogram 2">
            <a:extLst>
              <a:ext uri="{FF2B5EF4-FFF2-40B4-BE49-F238E27FC236}">
                <a16:creationId xmlns:a16="http://schemas.microsoft.com/office/drawing/2014/main" id="{3571A2CA-FF51-4D83-A321-B5497890776A}"/>
              </a:ext>
            </a:extLst>
          </p:cNvPr>
          <p:cNvSpPr/>
          <p:nvPr userDrawn="1"/>
        </p:nvSpPr>
        <p:spPr>
          <a:xfrm>
            <a:off x="5580112" y="-12194"/>
            <a:ext cx="3572224" cy="6870194"/>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7909487"/>
              <a:gd name="connsiteY0" fmla="*/ 5474248 h 5474248"/>
              <a:gd name="connsiteX1" fmla="*/ 5274871 w 7909487"/>
              <a:gd name="connsiteY1" fmla="*/ 0 h 5474248"/>
              <a:gd name="connsiteX2" fmla="*/ 7909487 w 7909487"/>
              <a:gd name="connsiteY2" fmla="*/ 0 h 5474248"/>
              <a:gd name="connsiteX3" fmla="*/ 7909487 w 7909487"/>
              <a:gd name="connsiteY3" fmla="*/ 495972 h 5474248"/>
              <a:gd name="connsiteX4" fmla="*/ 0 w 7909487"/>
              <a:gd name="connsiteY4" fmla="*/ 5474248 h 5474248"/>
              <a:gd name="connsiteX0" fmla="*/ 0 w 7909487"/>
              <a:gd name="connsiteY0" fmla="*/ 5474248 h 5474248"/>
              <a:gd name="connsiteX1" fmla="*/ 5274871 w 7909487"/>
              <a:gd name="connsiteY1" fmla="*/ 0 h 5474248"/>
              <a:gd name="connsiteX2" fmla="*/ 7909487 w 7909487"/>
              <a:gd name="connsiteY2" fmla="*/ 0 h 5474248"/>
              <a:gd name="connsiteX3" fmla="*/ 7890141 w 7909487"/>
              <a:gd name="connsiteY3" fmla="*/ 5474248 h 5474248"/>
              <a:gd name="connsiteX4" fmla="*/ 0 w 7909487"/>
              <a:gd name="connsiteY4" fmla="*/ 5474248 h 5474248"/>
              <a:gd name="connsiteX0" fmla="*/ 0 w 7909487"/>
              <a:gd name="connsiteY0" fmla="*/ 5483980 h 5483980"/>
              <a:gd name="connsiteX1" fmla="*/ 5413527 w 7909487"/>
              <a:gd name="connsiteY1" fmla="*/ 0 h 5483980"/>
              <a:gd name="connsiteX2" fmla="*/ 7909487 w 7909487"/>
              <a:gd name="connsiteY2" fmla="*/ 9732 h 5483980"/>
              <a:gd name="connsiteX3" fmla="*/ 7890141 w 7909487"/>
              <a:gd name="connsiteY3" fmla="*/ 5483980 h 5483980"/>
              <a:gd name="connsiteX4" fmla="*/ 0 w 7909487"/>
              <a:gd name="connsiteY4" fmla="*/ 5483980 h 5483980"/>
              <a:gd name="connsiteX0" fmla="*/ 0 w 7909487"/>
              <a:gd name="connsiteY0" fmla="*/ 5483980 h 5483980"/>
              <a:gd name="connsiteX1" fmla="*/ 5532375 w 7909487"/>
              <a:gd name="connsiteY1" fmla="*/ 0 h 5483980"/>
              <a:gd name="connsiteX2" fmla="*/ 7909487 w 7909487"/>
              <a:gd name="connsiteY2" fmla="*/ 9732 h 5483980"/>
              <a:gd name="connsiteX3" fmla="*/ 7890141 w 7909487"/>
              <a:gd name="connsiteY3" fmla="*/ 5483980 h 5483980"/>
              <a:gd name="connsiteX4" fmla="*/ 0 w 7909487"/>
              <a:gd name="connsiteY4" fmla="*/ 5483980 h 5483980"/>
              <a:gd name="connsiteX0" fmla="*/ 0 w 7909487"/>
              <a:gd name="connsiteY0" fmla="*/ 5474248 h 5474248"/>
              <a:gd name="connsiteX1" fmla="*/ 6265270 w 7909487"/>
              <a:gd name="connsiteY1" fmla="*/ 0 h 5474248"/>
              <a:gd name="connsiteX2" fmla="*/ 7909487 w 7909487"/>
              <a:gd name="connsiteY2" fmla="*/ 0 h 5474248"/>
              <a:gd name="connsiteX3" fmla="*/ 7890141 w 7909487"/>
              <a:gd name="connsiteY3" fmla="*/ 5474248 h 5474248"/>
              <a:gd name="connsiteX4" fmla="*/ 0 w 7909487"/>
              <a:gd name="connsiteY4" fmla="*/ 5474248 h 5474248"/>
              <a:gd name="connsiteX0" fmla="*/ 0 w 7275632"/>
              <a:gd name="connsiteY0" fmla="*/ 5474248 h 5474248"/>
              <a:gd name="connsiteX1" fmla="*/ 5631415 w 7275632"/>
              <a:gd name="connsiteY1" fmla="*/ 0 h 5474248"/>
              <a:gd name="connsiteX2" fmla="*/ 7275632 w 7275632"/>
              <a:gd name="connsiteY2" fmla="*/ 0 h 5474248"/>
              <a:gd name="connsiteX3" fmla="*/ 7256286 w 7275632"/>
              <a:gd name="connsiteY3" fmla="*/ 5474248 h 5474248"/>
              <a:gd name="connsiteX4" fmla="*/ 0 w 7275632"/>
              <a:gd name="connsiteY4" fmla="*/ 5474248 h 5474248"/>
              <a:gd name="connsiteX0" fmla="*/ 0 w 7117168"/>
              <a:gd name="connsiteY0" fmla="*/ 5474248 h 5474248"/>
              <a:gd name="connsiteX1" fmla="*/ 5472951 w 7117168"/>
              <a:gd name="connsiteY1" fmla="*/ 0 h 5474248"/>
              <a:gd name="connsiteX2" fmla="*/ 7117168 w 7117168"/>
              <a:gd name="connsiteY2" fmla="*/ 0 h 5474248"/>
              <a:gd name="connsiteX3" fmla="*/ 7097822 w 7117168"/>
              <a:gd name="connsiteY3" fmla="*/ 5474248 h 5474248"/>
              <a:gd name="connsiteX4" fmla="*/ 0 w 7117168"/>
              <a:gd name="connsiteY4" fmla="*/ 5474248 h 5474248"/>
              <a:gd name="connsiteX0" fmla="*/ 0 w 7117168"/>
              <a:gd name="connsiteY0" fmla="*/ 5483980 h 5483980"/>
              <a:gd name="connsiteX1" fmla="*/ 6149176 w 7117168"/>
              <a:gd name="connsiteY1" fmla="*/ 0 h 5483980"/>
              <a:gd name="connsiteX2" fmla="*/ 7117168 w 7117168"/>
              <a:gd name="connsiteY2" fmla="*/ 9732 h 5483980"/>
              <a:gd name="connsiteX3" fmla="*/ 7097822 w 7117168"/>
              <a:gd name="connsiteY3" fmla="*/ 5483980 h 5483980"/>
              <a:gd name="connsiteX4" fmla="*/ 0 w 7117168"/>
              <a:gd name="connsiteY4" fmla="*/ 5483980 h 5483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7168" h="5483980">
                <a:moveTo>
                  <a:pt x="0" y="5483980"/>
                </a:moveTo>
                <a:lnTo>
                  <a:pt x="6149176" y="0"/>
                </a:lnTo>
                <a:lnTo>
                  <a:pt x="7117168" y="9732"/>
                </a:lnTo>
                <a:cubicBezTo>
                  <a:pt x="7110719" y="1834481"/>
                  <a:pt x="7104271" y="3659231"/>
                  <a:pt x="7097822" y="5483980"/>
                </a:cubicBezTo>
                <a:lnTo>
                  <a:pt x="0" y="5483980"/>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 name="Parallelogram 2">
            <a:extLst>
              <a:ext uri="{FF2B5EF4-FFF2-40B4-BE49-F238E27FC236}">
                <a16:creationId xmlns:a16="http://schemas.microsoft.com/office/drawing/2014/main" id="{A16D928F-C6EF-41AA-9AD8-CD78272E5041}"/>
              </a:ext>
            </a:extLst>
          </p:cNvPr>
          <p:cNvSpPr/>
          <p:nvPr userDrawn="1"/>
        </p:nvSpPr>
        <p:spPr>
          <a:xfrm>
            <a:off x="5580112" y="-12191"/>
            <a:ext cx="3572224" cy="6887377"/>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 name="connsiteX0" fmla="*/ 0 w 4214410"/>
              <a:gd name="connsiteY0" fmla="*/ 495972 h 5454763"/>
              <a:gd name="connsiteX1" fmla="*/ 3591773 w 4214410"/>
              <a:gd name="connsiteY1" fmla="*/ 0 h 5454763"/>
              <a:gd name="connsiteX2" fmla="*/ 4214410 w 4214410"/>
              <a:gd name="connsiteY2" fmla="*/ 0 h 5454763"/>
              <a:gd name="connsiteX3" fmla="*/ 383911 w 4214410"/>
              <a:gd name="connsiteY3" fmla="*/ 5454763 h 5454763"/>
              <a:gd name="connsiteX4" fmla="*/ 0 w 4214410"/>
              <a:gd name="connsiteY4" fmla="*/ 495972 h 5454763"/>
              <a:gd name="connsiteX0" fmla="*/ 0 w 6922844"/>
              <a:gd name="connsiteY0" fmla="*/ 5493733 h 5493733"/>
              <a:gd name="connsiteX1" fmla="*/ 6300207 w 6922844"/>
              <a:gd name="connsiteY1" fmla="*/ 0 h 5493733"/>
              <a:gd name="connsiteX2" fmla="*/ 6922844 w 6922844"/>
              <a:gd name="connsiteY2" fmla="*/ 0 h 5493733"/>
              <a:gd name="connsiteX3" fmla="*/ 3092345 w 6922844"/>
              <a:gd name="connsiteY3" fmla="*/ 5454763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53653 w 6922844"/>
              <a:gd name="connsiteY3" fmla="*/ 5474248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34307 w 6922844"/>
              <a:gd name="connsiteY3" fmla="*/ 5493733 h 5493733"/>
              <a:gd name="connsiteX4" fmla="*/ 0 w 6922844"/>
              <a:gd name="connsiteY4" fmla="*/ 5493733 h 5493733"/>
              <a:gd name="connsiteX0" fmla="*/ 0 w 6922844"/>
              <a:gd name="connsiteY0" fmla="*/ 5503475 h 5503475"/>
              <a:gd name="connsiteX1" fmla="*/ 5971327 w 6922844"/>
              <a:gd name="connsiteY1" fmla="*/ 0 h 5503475"/>
              <a:gd name="connsiteX2" fmla="*/ 6922844 w 6922844"/>
              <a:gd name="connsiteY2" fmla="*/ 9742 h 5503475"/>
              <a:gd name="connsiteX3" fmla="*/ 3034307 w 6922844"/>
              <a:gd name="connsiteY3" fmla="*/ 5503475 h 5503475"/>
              <a:gd name="connsiteX4" fmla="*/ 0 w 6922844"/>
              <a:gd name="connsiteY4" fmla="*/ 5503475 h 5503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2844" h="5503475">
                <a:moveTo>
                  <a:pt x="0" y="5503475"/>
                </a:moveTo>
                <a:lnTo>
                  <a:pt x="5971327" y="0"/>
                </a:lnTo>
                <a:lnTo>
                  <a:pt x="6922844" y="9742"/>
                </a:lnTo>
                <a:lnTo>
                  <a:pt x="3034307" y="5503475"/>
                </a:lnTo>
                <a:lnTo>
                  <a:pt x="0" y="5503475"/>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4BC788CD-13C4-440B-9EA8-3D57E88D902D}"/>
              </a:ext>
            </a:extLst>
          </p:cNvPr>
          <p:cNvSpPr/>
          <p:nvPr userDrawn="1"/>
        </p:nvSpPr>
        <p:spPr>
          <a:xfrm>
            <a:off x="878232" y="1988840"/>
            <a:ext cx="6487992" cy="2160240"/>
          </a:xfrm>
          <a:custGeom>
            <a:avLst/>
            <a:gdLst>
              <a:gd name="connsiteX0" fmla="*/ 0 w 5811695"/>
              <a:gd name="connsiteY0" fmla="*/ 0 h 2304256"/>
              <a:gd name="connsiteX1" fmla="*/ 5811695 w 5811695"/>
              <a:gd name="connsiteY1" fmla="*/ 0 h 2304256"/>
              <a:gd name="connsiteX2" fmla="*/ 5811695 w 5811695"/>
              <a:gd name="connsiteY2" fmla="*/ 2304256 h 2304256"/>
              <a:gd name="connsiteX3" fmla="*/ 0 w 5811695"/>
              <a:gd name="connsiteY3" fmla="*/ 2304256 h 2304256"/>
              <a:gd name="connsiteX4" fmla="*/ 0 w 5811695"/>
              <a:gd name="connsiteY4" fmla="*/ 0 h 2304256"/>
              <a:gd name="connsiteX0" fmla="*/ 0 w 5811695"/>
              <a:gd name="connsiteY0" fmla="*/ 0 h 2304256"/>
              <a:gd name="connsiteX1" fmla="*/ 5811695 w 5811695"/>
              <a:gd name="connsiteY1" fmla="*/ 0 h 2304256"/>
              <a:gd name="connsiteX2" fmla="*/ 4933871 w 5811695"/>
              <a:gd name="connsiteY2" fmla="*/ 2304256 h 2304256"/>
              <a:gd name="connsiteX3" fmla="*/ 0 w 5811695"/>
              <a:gd name="connsiteY3" fmla="*/ 2304256 h 2304256"/>
              <a:gd name="connsiteX4" fmla="*/ 0 w 5811695"/>
              <a:gd name="connsiteY4" fmla="*/ 0 h 230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1695" h="2304256">
                <a:moveTo>
                  <a:pt x="0" y="0"/>
                </a:moveTo>
                <a:lnTo>
                  <a:pt x="5811695" y="0"/>
                </a:lnTo>
                <a:lnTo>
                  <a:pt x="4933871" y="2304256"/>
                </a:lnTo>
                <a:lnTo>
                  <a:pt x="0" y="230425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193876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id="{F473495F-35B7-4DA4-80D2-B7C12711180C}"/>
              </a:ext>
            </a:extLst>
          </p:cNvPr>
          <p:cNvSpPr/>
          <p:nvPr userDrawn="1"/>
        </p:nvSpPr>
        <p:spPr>
          <a:xfrm flipV="1">
            <a:off x="4872" y="-4538"/>
            <a:ext cx="6259888" cy="4153617"/>
          </a:xfrm>
          <a:custGeom>
            <a:avLst/>
            <a:gdLst>
              <a:gd name="connsiteX0" fmla="*/ 0 w 5724128"/>
              <a:gd name="connsiteY0" fmla="*/ 3164064 h 3164064"/>
              <a:gd name="connsiteX1" fmla="*/ 2862064 w 5724128"/>
              <a:gd name="connsiteY1" fmla="*/ 0 h 3164064"/>
              <a:gd name="connsiteX2" fmla="*/ 5724128 w 5724128"/>
              <a:gd name="connsiteY2" fmla="*/ 3164064 h 3164064"/>
              <a:gd name="connsiteX3" fmla="*/ 0 w 5724128"/>
              <a:gd name="connsiteY3" fmla="*/ 3164064 h 3164064"/>
              <a:gd name="connsiteX0" fmla="*/ 0 w 5724128"/>
              <a:gd name="connsiteY0" fmla="*/ 3737088 h 3737088"/>
              <a:gd name="connsiteX1" fmla="*/ 2191504 w 5724128"/>
              <a:gd name="connsiteY1" fmla="*/ 0 h 3737088"/>
              <a:gd name="connsiteX2" fmla="*/ 5724128 w 5724128"/>
              <a:gd name="connsiteY2" fmla="*/ 3737088 h 3737088"/>
              <a:gd name="connsiteX3" fmla="*/ 0 w 5724128"/>
              <a:gd name="connsiteY3" fmla="*/ 3737088 h 3737088"/>
              <a:gd name="connsiteX0" fmla="*/ 0 w 5712914"/>
              <a:gd name="connsiteY0" fmla="*/ 3737088 h 3737088"/>
              <a:gd name="connsiteX1" fmla="*/ 2191504 w 5712914"/>
              <a:gd name="connsiteY1" fmla="*/ 0 h 3737088"/>
              <a:gd name="connsiteX2" fmla="*/ 5712914 w 5712914"/>
              <a:gd name="connsiteY2" fmla="*/ 3726119 h 3737088"/>
              <a:gd name="connsiteX3" fmla="*/ 0 w 5712914"/>
              <a:gd name="connsiteY3" fmla="*/ 3737088 h 3737088"/>
              <a:gd name="connsiteX0" fmla="*/ 0 w 5757770"/>
              <a:gd name="connsiteY0" fmla="*/ 3737088 h 3737089"/>
              <a:gd name="connsiteX1" fmla="*/ 2191504 w 5757770"/>
              <a:gd name="connsiteY1" fmla="*/ 0 h 3737089"/>
              <a:gd name="connsiteX2" fmla="*/ 5757770 w 5757770"/>
              <a:gd name="connsiteY2" fmla="*/ 3737089 h 3737089"/>
              <a:gd name="connsiteX3" fmla="*/ 0 w 5757770"/>
              <a:gd name="connsiteY3" fmla="*/ 3737088 h 3737089"/>
            </a:gdLst>
            <a:ahLst/>
            <a:cxnLst>
              <a:cxn ang="0">
                <a:pos x="connsiteX0" y="connsiteY0"/>
              </a:cxn>
              <a:cxn ang="0">
                <a:pos x="connsiteX1" y="connsiteY1"/>
              </a:cxn>
              <a:cxn ang="0">
                <a:pos x="connsiteX2" y="connsiteY2"/>
              </a:cxn>
              <a:cxn ang="0">
                <a:pos x="connsiteX3" y="connsiteY3"/>
              </a:cxn>
            </a:cxnLst>
            <a:rect l="l" t="t" r="r" b="b"/>
            <a:pathLst>
              <a:path w="5757770" h="3737089">
                <a:moveTo>
                  <a:pt x="0" y="3737088"/>
                </a:moveTo>
                <a:lnTo>
                  <a:pt x="2191504" y="0"/>
                </a:lnTo>
                <a:lnTo>
                  <a:pt x="5757770" y="3737089"/>
                </a:lnTo>
                <a:lnTo>
                  <a:pt x="0" y="3737088"/>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 name="Parallelogram 2">
            <a:extLst>
              <a:ext uri="{FF2B5EF4-FFF2-40B4-BE49-F238E27FC236}">
                <a16:creationId xmlns:a16="http://schemas.microsoft.com/office/drawing/2014/main" id="{A16D928F-C6EF-41AA-9AD8-CD78272E5041}"/>
              </a:ext>
            </a:extLst>
          </p:cNvPr>
          <p:cNvSpPr/>
          <p:nvPr userDrawn="1"/>
        </p:nvSpPr>
        <p:spPr>
          <a:xfrm>
            <a:off x="1637488" y="2953"/>
            <a:ext cx="4627272" cy="4528224"/>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 name="connsiteX0" fmla="*/ 0 w 4214410"/>
              <a:gd name="connsiteY0" fmla="*/ 495972 h 5454763"/>
              <a:gd name="connsiteX1" fmla="*/ 3591773 w 4214410"/>
              <a:gd name="connsiteY1" fmla="*/ 0 h 5454763"/>
              <a:gd name="connsiteX2" fmla="*/ 4214410 w 4214410"/>
              <a:gd name="connsiteY2" fmla="*/ 0 h 5454763"/>
              <a:gd name="connsiteX3" fmla="*/ 383911 w 4214410"/>
              <a:gd name="connsiteY3" fmla="*/ 5454763 h 5454763"/>
              <a:gd name="connsiteX4" fmla="*/ 0 w 4214410"/>
              <a:gd name="connsiteY4" fmla="*/ 495972 h 5454763"/>
              <a:gd name="connsiteX0" fmla="*/ 0 w 6922844"/>
              <a:gd name="connsiteY0" fmla="*/ 5493733 h 5493733"/>
              <a:gd name="connsiteX1" fmla="*/ 6300207 w 6922844"/>
              <a:gd name="connsiteY1" fmla="*/ 0 h 5493733"/>
              <a:gd name="connsiteX2" fmla="*/ 6922844 w 6922844"/>
              <a:gd name="connsiteY2" fmla="*/ 0 h 5493733"/>
              <a:gd name="connsiteX3" fmla="*/ 3092345 w 6922844"/>
              <a:gd name="connsiteY3" fmla="*/ 5454763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53653 w 6922844"/>
              <a:gd name="connsiteY3" fmla="*/ 5474248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34307 w 6922844"/>
              <a:gd name="connsiteY3" fmla="*/ 5493733 h 5493733"/>
              <a:gd name="connsiteX4" fmla="*/ 0 w 6922844"/>
              <a:gd name="connsiteY4" fmla="*/ 5493733 h 5493733"/>
              <a:gd name="connsiteX0" fmla="*/ 0 w 6922844"/>
              <a:gd name="connsiteY0" fmla="*/ 5503475 h 5503475"/>
              <a:gd name="connsiteX1" fmla="*/ 5971327 w 6922844"/>
              <a:gd name="connsiteY1" fmla="*/ 0 h 5503475"/>
              <a:gd name="connsiteX2" fmla="*/ 6922844 w 6922844"/>
              <a:gd name="connsiteY2" fmla="*/ 9742 h 5503475"/>
              <a:gd name="connsiteX3" fmla="*/ 3034307 w 6922844"/>
              <a:gd name="connsiteY3" fmla="*/ 5503475 h 5503475"/>
              <a:gd name="connsiteX4" fmla="*/ 0 w 6922844"/>
              <a:gd name="connsiteY4" fmla="*/ 5503475 h 5503475"/>
              <a:gd name="connsiteX0" fmla="*/ 0 w 7560791"/>
              <a:gd name="connsiteY0" fmla="*/ 2970497 h 5503475"/>
              <a:gd name="connsiteX1" fmla="*/ 6609274 w 7560791"/>
              <a:gd name="connsiteY1" fmla="*/ 0 h 5503475"/>
              <a:gd name="connsiteX2" fmla="*/ 7560791 w 7560791"/>
              <a:gd name="connsiteY2" fmla="*/ 9742 h 5503475"/>
              <a:gd name="connsiteX3" fmla="*/ 3672254 w 7560791"/>
              <a:gd name="connsiteY3" fmla="*/ 5503475 h 5503475"/>
              <a:gd name="connsiteX4" fmla="*/ 0 w 7560791"/>
              <a:gd name="connsiteY4" fmla="*/ 2970497 h 5503475"/>
              <a:gd name="connsiteX0" fmla="*/ 0 w 7560791"/>
              <a:gd name="connsiteY0" fmla="*/ 2970497 h 3662195"/>
              <a:gd name="connsiteX1" fmla="*/ 6609274 w 7560791"/>
              <a:gd name="connsiteY1" fmla="*/ 0 h 3662195"/>
              <a:gd name="connsiteX2" fmla="*/ 7560791 w 7560791"/>
              <a:gd name="connsiteY2" fmla="*/ 9742 h 3662195"/>
              <a:gd name="connsiteX3" fmla="*/ 931444 w 7560791"/>
              <a:gd name="connsiteY3" fmla="*/ 3662195 h 3662195"/>
              <a:gd name="connsiteX4" fmla="*/ 0 w 7560791"/>
              <a:gd name="connsiteY4" fmla="*/ 2970497 h 3662195"/>
              <a:gd name="connsiteX0" fmla="*/ 0 w 7584419"/>
              <a:gd name="connsiteY0" fmla="*/ 2970497 h 3662195"/>
              <a:gd name="connsiteX1" fmla="*/ 6609274 w 7584419"/>
              <a:gd name="connsiteY1" fmla="*/ 0 h 3662195"/>
              <a:gd name="connsiteX2" fmla="*/ 7584419 w 7584419"/>
              <a:gd name="connsiteY2" fmla="*/ 19484 h 3662195"/>
              <a:gd name="connsiteX3" fmla="*/ 931444 w 7584419"/>
              <a:gd name="connsiteY3" fmla="*/ 3662195 h 3662195"/>
              <a:gd name="connsiteX4" fmla="*/ 0 w 7584419"/>
              <a:gd name="connsiteY4" fmla="*/ 2970497 h 3662195"/>
              <a:gd name="connsiteX0" fmla="*/ 0 w 7584419"/>
              <a:gd name="connsiteY0" fmla="*/ 2960755 h 3652453"/>
              <a:gd name="connsiteX1" fmla="*/ 7530753 w 7584419"/>
              <a:gd name="connsiteY1" fmla="*/ 0 h 3652453"/>
              <a:gd name="connsiteX2" fmla="*/ 7584419 w 7584419"/>
              <a:gd name="connsiteY2" fmla="*/ 9742 h 3652453"/>
              <a:gd name="connsiteX3" fmla="*/ 931444 w 7584419"/>
              <a:gd name="connsiteY3" fmla="*/ 3652453 h 3652453"/>
              <a:gd name="connsiteX4" fmla="*/ 0 w 7584419"/>
              <a:gd name="connsiteY4" fmla="*/ 2960755 h 3652453"/>
              <a:gd name="connsiteX0" fmla="*/ 0 w 7584419"/>
              <a:gd name="connsiteY0" fmla="*/ 2970497 h 3662195"/>
              <a:gd name="connsiteX1" fmla="*/ 7530753 w 7584419"/>
              <a:gd name="connsiteY1" fmla="*/ 9742 h 3662195"/>
              <a:gd name="connsiteX2" fmla="*/ 7584419 w 7584419"/>
              <a:gd name="connsiteY2" fmla="*/ 0 h 3662195"/>
              <a:gd name="connsiteX3" fmla="*/ 931444 w 7584419"/>
              <a:gd name="connsiteY3" fmla="*/ 3662195 h 3662195"/>
              <a:gd name="connsiteX4" fmla="*/ 0 w 7584419"/>
              <a:gd name="connsiteY4" fmla="*/ 2970497 h 3662195"/>
              <a:gd name="connsiteX0" fmla="*/ 0 w 7277259"/>
              <a:gd name="connsiteY0" fmla="*/ 2639261 h 3662195"/>
              <a:gd name="connsiteX1" fmla="*/ 7223593 w 7277259"/>
              <a:gd name="connsiteY1" fmla="*/ 9742 h 3662195"/>
              <a:gd name="connsiteX2" fmla="*/ 7277259 w 7277259"/>
              <a:gd name="connsiteY2" fmla="*/ 0 h 3662195"/>
              <a:gd name="connsiteX3" fmla="*/ 624284 w 7277259"/>
              <a:gd name="connsiteY3" fmla="*/ 3662195 h 3662195"/>
              <a:gd name="connsiteX4" fmla="*/ 0 w 7277259"/>
              <a:gd name="connsiteY4" fmla="*/ 2639261 h 3662195"/>
              <a:gd name="connsiteX0" fmla="*/ 0 w 7277259"/>
              <a:gd name="connsiteY0" fmla="*/ 2639261 h 3184826"/>
              <a:gd name="connsiteX1" fmla="*/ 7223593 w 7277259"/>
              <a:gd name="connsiteY1" fmla="*/ 9742 h 3184826"/>
              <a:gd name="connsiteX2" fmla="*/ 7277259 w 7277259"/>
              <a:gd name="connsiteY2" fmla="*/ 0 h 3184826"/>
              <a:gd name="connsiteX3" fmla="*/ 1238604 w 7277259"/>
              <a:gd name="connsiteY3" fmla="*/ 3184826 h 3184826"/>
              <a:gd name="connsiteX4" fmla="*/ 0 w 7277259"/>
              <a:gd name="connsiteY4" fmla="*/ 2639261 h 3184826"/>
              <a:gd name="connsiteX0" fmla="*/ 0 w 7277259"/>
              <a:gd name="connsiteY0" fmla="*/ 2639261 h 2999724"/>
              <a:gd name="connsiteX1" fmla="*/ 7223593 w 7277259"/>
              <a:gd name="connsiteY1" fmla="*/ 9742 h 2999724"/>
              <a:gd name="connsiteX2" fmla="*/ 7277259 w 7277259"/>
              <a:gd name="connsiteY2" fmla="*/ 0 h 2999724"/>
              <a:gd name="connsiteX3" fmla="*/ 458891 w 7277259"/>
              <a:gd name="connsiteY3" fmla="*/ 2999724 h 2999724"/>
              <a:gd name="connsiteX4" fmla="*/ 0 w 7277259"/>
              <a:gd name="connsiteY4" fmla="*/ 2639261 h 2999724"/>
              <a:gd name="connsiteX0" fmla="*/ 0 w 7277259"/>
              <a:gd name="connsiteY0" fmla="*/ 2639261 h 3009466"/>
              <a:gd name="connsiteX1" fmla="*/ 7223593 w 7277259"/>
              <a:gd name="connsiteY1" fmla="*/ 9742 h 3009466"/>
              <a:gd name="connsiteX2" fmla="*/ 7277259 w 7277259"/>
              <a:gd name="connsiteY2" fmla="*/ 0 h 3009466"/>
              <a:gd name="connsiteX3" fmla="*/ 458891 w 7277259"/>
              <a:gd name="connsiteY3" fmla="*/ 3009466 h 3009466"/>
              <a:gd name="connsiteX4" fmla="*/ 0 w 7277259"/>
              <a:gd name="connsiteY4" fmla="*/ 2639261 h 3009466"/>
              <a:gd name="connsiteX0" fmla="*/ 0 w 7395397"/>
              <a:gd name="connsiteY0" fmla="*/ 2658746 h 3009466"/>
              <a:gd name="connsiteX1" fmla="*/ 7341731 w 7395397"/>
              <a:gd name="connsiteY1" fmla="*/ 9742 h 3009466"/>
              <a:gd name="connsiteX2" fmla="*/ 7395397 w 7395397"/>
              <a:gd name="connsiteY2" fmla="*/ 0 h 3009466"/>
              <a:gd name="connsiteX3" fmla="*/ 577029 w 7395397"/>
              <a:gd name="connsiteY3" fmla="*/ 3009466 h 3009466"/>
              <a:gd name="connsiteX4" fmla="*/ 0 w 7395397"/>
              <a:gd name="connsiteY4" fmla="*/ 2658746 h 3009466"/>
              <a:gd name="connsiteX0" fmla="*/ 0 w 7395397"/>
              <a:gd name="connsiteY0" fmla="*/ 2658746 h 3028950"/>
              <a:gd name="connsiteX1" fmla="*/ 7341731 w 7395397"/>
              <a:gd name="connsiteY1" fmla="*/ 9742 h 3028950"/>
              <a:gd name="connsiteX2" fmla="*/ 7395397 w 7395397"/>
              <a:gd name="connsiteY2" fmla="*/ 0 h 3028950"/>
              <a:gd name="connsiteX3" fmla="*/ 529774 w 7395397"/>
              <a:gd name="connsiteY3" fmla="*/ 3028950 h 3028950"/>
              <a:gd name="connsiteX4" fmla="*/ 0 w 7395397"/>
              <a:gd name="connsiteY4" fmla="*/ 2658746 h 3028950"/>
              <a:gd name="connsiteX0" fmla="*/ 0 w 7348142"/>
              <a:gd name="connsiteY0" fmla="*/ 2649004 h 3028950"/>
              <a:gd name="connsiteX1" fmla="*/ 7294476 w 7348142"/>
              <a:gd name="connsiteY1" fmla="*/ 9742 h 3028950"/>
              <a:gd name="connsiteX2" fmla="*/ 7348142 w 7348142"/>
              <a:gd name="connsiteY2" fmla="*/ 0 h 3028950"/>
              <a:gd name="connsiteX3" fmla="*/ 482519 w 7348142"/>
              <a:gd name="connsiteY3" fmla="*/ 3028950 h 3028950"/>
              <a:gd name="connsiteX4" fmla="*/ 0 w 7348142"/>
              <a:gd name="connsiteY4" fmla="*/ 2649004 h 3028950"/>
              <a:gd name="connsiteX0" fmla="*/ 0 w 7395397"/>
              <a:gd name="connsiteY0" fmla="*/ 2678231 h 3028950"/>
              <a:gd name="connsiteX1" fmla="*/ 7341731 w 7395397"/>
              <a:gd name="connsiteY1" fmla="*/ 9742 h 3028950"/>
              <a:gd name="connsiteX2" fmla="*/ 7395397 w 7395397"/>
              <a:gd name="connsiteY2" fmla="*/ 0 h 3028950"/>
              <a:gd name="connsiteX3" fmla="*/ 529774 w 7395397"/>
              <a:gd name="connsiteY3" fmla="*/ 3028950 h 3028950"/>
              <a:gd name="connsiteX4" fmla="*/ 0 w 7395397"/>
              <a:gd name="connsiteY4" fmla="*/ 2678231 h 3028950"/>
              <a:gd name="connsiteX0" fmla="*/ 0 w 7324514"/>
              <a:gd name="connsiteY0" fmla="*/ 2668489 h 3028950"/>
              <a:gd name="connsiteX1" fmla="*/ 7270848 w 7324514"/>
              <a:gd name="connsiteY1" fmla="*/ 9742 h 3028950"/>
              <a:gd name="connsiteX2" fmla="*/ 7324514 w 7324514"/>
              <a:gd name="connsiteY2" fmla="*/ 0 h 3028950"/>
              <a:gd name="connsiteX3" fmla="*/ 458891 w 7324514"/>
              <a:gd name="connsiteY3" fmla="*/ 3028950 h 3028950"/>
              <a:gd name="connsiteX4" fmla="*/ 0 w 7324514"/>
              <a:gd name="connsiteY4" fmla="*/ 2668489 h 3028950"/>
              <a:gd name="connsiteX0" fmla="*/ 0 w 7324514"/>
              <a:gd name="connsiteY0" fmla="*/ 2668489 h 3028950"/>
              <a:gd name="connsiteX1" fmla="*/ 7270848 w 7324514"/>
              <a:gd name="connsiteY1" fmla="*/ 9742 h 3028950"/>
              <a:gd name="connsiteX2" fmla="*/ 7324514 w 7324514"/>
              <a:gd name="connsiteY2" fmla="*/ 0 h 3028950"/>
              <a:gd name="connsiteX3" fmla="*/ 458891 w 7324514"/>
              <a:gd name="connsiteY3" fmla="*/ 3028950 h 3028950"/>
              <a:gd name="connsiteX4" fmla="*/ 0 w 7324514"/>
              <a:gd name="connsiteY4" fmla="*/ 2668489 h 3028950"/>
              <a:gd name="connsiteX0" fmla="*/ 0 w 7300886"/>
              <a:gd name="connsiteY0" fmla="*/ 2687974 h 3028950"/>
              <a:gd name="connsiteX1" fmla="*/ 7247220 w 7300886"/>
              <a:gd name="connsiteY1" fmla="*/ 9742 h 3028950"/>
              <a:gd name="connsiteX2" fmla="*/ 7300886 w 7300886"/>
              <a:gd name="connsiteY2" fmla="*/ 0 h 3028950"/>
              <a:gd name="connsiteX3" fmla="*/ 435263 w 7300886"/>
              <a:gd name="connsiteY3" fmla="*/ 3028950 h 3028950"/>
              <a:gd name="connsiteX4" fmla="*/ 0 w 7300886"/>
              <a:gd name="connsiteY4" fmla="*/ 2687974 h 3028950"/>
              <a:gd name="connsiteX0" fmla="*/ 0 w 7300886"/>
              <a:gd name="connsiteY0" fmla="*/ 2687974 h 2960754"/>
              <a:gd name="connsiteX1" fmla="*/ 7247220 w 7300886"/>
              <a:gd name="connsiteY1" fmla="*/ 9742 h 2960754"/>
              <a:gd name="connsiteX2" fmla="*/ 7300886 w 7300886"/>
              <a:gd name="connsiteY2" fmla="*/ 0 h 2960754"/>
              <a:gd name="connsiteX3" fmla="*/ 647912 w 7300886"/>
              <a:gd name="connsiteY3" fmla="*/ 2960754 h 2960754"/>
              <a:gd name="connsiteX4" fmla="*/ 0 w 7300886"/>
              <a:gd name="connsiteY4" fmla="*/ 2687974 h 2960754"/>
              <a:gd name="connsiteX0" fmla="*/ 0 w 7300886"/>
              <a:gd name="connsiteY0" fmla="*/ 2687974 h 3009465"/>
              <a:gd name="connsiteX1" fmla="*/ 7247220 w 7300886"/>
              <a:gd name="connsiteY1" fmla="*/ 9742 h 3009465"/>
              <a:gd name="connsiteX2" fmla="*/ 7300886 w 7300886"/>
              <a:gd name="connsiteY2" fmla="*/ 0 h 3009465"/>
              <a:gd name="connsiteX3" fmla="*/ 435263 w 7300886"/>
              <a:gd name="connsiteY3" fmla="*/ 3009465 h 3009465"/>
              <a:gd name="connsiteX4" fmla="*/ 0 w 7300886"/>
              <a:gd name="connsiteY4" fmla="*/ 2687974 h 3009465"/>
              <a:gd name="connsiteX0" fmla="*/ 0 w 7891578"/>
              <a:gd name="connsiteY0" fmla="*/ 2269058 h 3009465"/>
              <a:gd name="connsiteX1" fmla="*/ 7837912 w 7891578"/>
              <a:gd name="connsiteY1" fmla="*/ 9742 h 3009465"/>
              <a:gd name="connsiteX2" fmla="*/ 7891578 w 7891578"/>
              <a:gd name="connsiteY2" fmla="*/ 0 h 3009465"/>
              <a:gd name="connsiteX3" fmla="*/ 1025955 w 7891578"/>
              <a:gd name="connsiteY3" fmla="*/ 3009465 h 3009465"/>
              <a:gd name="connsiteX4" fmla="*/ 0 w 7891578"/>
              <a:gd name="connsiteY4" fmla="*/ 2269058 h 3009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91578" h="3009465">
                <a:moveTo>
                  <a:pt x="0" y="2269058"/>
                </a:moveTo>
                <a:lnTo>
                  <a:pt x="7837912" y="9742"/>
                </a:lnTo>
                <a:lnTo>
                  <a:pt x="7891578" y="0"/>
                </a:lnTo>
                <a:lnTo>
                  <a:pt x="1025955" y="3009465"/>
                </a:lnTo>
                <a:lnTo>
                  <a:pt x="0" y="2269058"/>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4BC788CD-13C4-440B-9EA8-3D57E88D902D}"/>
              </a:ext>
            </a:extLst>
          </p:cNvPr>
          <p:cNvSpPr/>
          <p:nvPr userDrawn="1"/>
        </p:nvSpPr>
        <p:spPr>
          <a:xfrm flipH="1">
            <a:off x="3339168" y="2204864"/>
            <a:ext cx="5804831" cy="1732282"/>
          </a:xfrm>
          <a:custGeom>
            <a:avLst/>
            <a:gdLst>
              <a:gd name="connsiteX0" fmla="*/ 0 w 5811695"/>
              <a:gd name="connsiteY0" fmla="*/ 0 h 2304256"/>
              <a:gd name="connsiteX1" fmla="*/ 5811695 w 5811695"/>
              <a:gd name="connsiteY1" fmla="*/ 0 h 2304256"/>
              <a:gd name="connsiteX2" fmla="*/ 5811695 w 5811695"/>
              <a:gd name="connsiteY2" fmla="*/ 2304256 h 2304256"/>
              <a:gd name="connsiteX3" fmla="*/ 0 w 5811695"/>
              <a:gd name="connsiteY3" fmla="*/ 2304256 h 2304256"/>
              <a:gd name="connsiteX4" fmla="*/ 0 w 5811695"/>
              <a:gd name="connsiteY4" fmla="*/ 0 h 2304256"/>
              <a:gd name="connsiteX0" fmla="*/ 0 w 5811695"/>
              <a:gd name="connsiteY0" fmla="*/ 0 h 2304256"/>
              <a:gd name="connsiteX1" fmla="*/ 5811695 w 5811695"/>
              <a:gd name="connsiteY1" fmla="*/ 0 h 2304256"/>
              <a:gd name="connsiteX2" fmla="*/ 4933871 w 5811695"/>
              <a:gd name="connsiteY2" fmla="*/ 2304256 h 2304256"/>
              <a:gd name="connsiteX3" fmla="*/ 0 w 5811695"/>
              <a:gd name="connsiteY3" fmla="*/ 2304256 h 2304256"/>
              <a:gd name="connsiteX4" fmla="*/ 0 w 5811695"/>
              <a:gd name="connsiteY4" fmla="*/ 0 h 2304256"/>
              <a:gd name="connsiteX0" fmla="*/ 0 w 5539335"/>
              <a:gd name="connsiteY0" fmla="*/ 13005 h 2317261"/>
              <a:gd name="connsiteX1" fmla="*/ 5539335 w 5539335"/>
              <a:gd name="connsiteY1" fmla="*/ 0 h 2317261"/>
              <a:gd name="connsiteX2" fmla="*/ 4933871 w 5539335"/>
              <a:gd name="connsiteY2" fmla="*/ 2317261 h 2317261"/>
              <a:gd name="connsiteX3" fmla="*/ 0 w 5539335"/>
              <a:gd name="connsiteY3" fmla="*/ 2317261 h 2317261"/>
              <a:gd name="connsiteX4" fmla="*/ 0 w 5539335"/>
              <a:gd name="connsiteY4" fmla="*/ 13005 h 2317261"/>
              <a:gd name="connsiteX0" fmla="*/ 0 w 5403155"/>
              <a:gd name="connsiteY0" fmla="*/ 13005 h 2317261"/>
              <a:gd name="connsiteX1" fmla="*/ 5403155 w 5403155"/>
              <a:gd name="connsiteY1" fmla="*/ 0 h 2317261"/>
              <a:gd name="connsiteX2" fmla="*/ 4933871 w 5403155"/>
              <a:gd name="connsiteY2" fmla="*/ 2317261 h 2317261"/>
              <a:gd name="connsiteX3" fmla="*/ 0 w 5403155"/>
              <a:gd name="connsiteY3" fmla="*/ 2317261 h 2317261"/>
              <a:gd name="connsiteX4" fmla="*/ 0 w 5403155"/>
              <a:gd name="connsiteY4" fmla="*/ 13005 h 2317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3155" h="2317261">
                <a:moveTo>
                  <a:pt x="0" y="13005"/>
                </a:moveTo>
                <a:lnTo>
                  <a:pt x="5403155" y="0"/>
                </a:lnTo>
                <a:lnTo>
                  <a:pt x="4933871" y="2317261"/>
                </a:lnTo>
                <a:lnTo>
                  <a:pt x="0" y="2317261"/>
                </a:lnTo>
                <a:lnTo>
                  <a:pt x="0" y="13005"/>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 name="Rectangle 3">
            <a:extLst>
              <a:ext uri="{FF2B5EF4-FFF2-40B4-BE49-F238E27FC236}">
                <a16:creationId xmlns:a16="http://schemas.microsoft.com/office/drawing/2014/main" id="{CC853A61-7C7E-47BA-B242-371F0A9C4C9C}"/>
              </a:ext>
            </a:extLst>
          </p:cNvPr>
          <p:cNvSpPr/>
          <p:nvPr userDrawn="1"/>
        </p:nvSpPr>
        <p:spPr>
          <a:xfrm>
            <a:off x="-1" y="0"/>
            <a:ext cx="4788025" cy="6881244"/>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 name="connsiteX0" fmla="*/ 0 w 6444208"/>
              <a:gd name="connsiteY0" fmla="*/ 0 h 5474245"/>
              <a:gd name="connsiteX1" fmla="*/ 6444208 w 6444208"/>
              <a:gd name="connsiteY1" fmla="*/ 0 h 5474245"/>
              <a:gd name="connsiteX2" fmla="*/ 3412098 w 6444208"/>
              <a:gd name="connsiteY2" fmla="*/ 5474245 h 5474245"/>
              <a:gd name="connsiteX3" fmla="*/ 0 w 6444208"/>
              <a:gd name="connsiteY3" fmla="*/ 471587 h 5474245"/>
              <a:gd name="connsiteX4" fmla="*/ 0 w 6444208"/>
              <a:gd name="connsiteY4" fmla="*/ 0 h 5474245"/>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22744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44036 w 6444208"/>
              <a:gd name="connsiteY2" fmla="*/ 5493730 h 5498572"/>
              <a:gd name="connsiteX3" fmla="*/ 0 w 6444208"/>
              <a:gd name="connsiteY3" fmla="*/ 5498572 h 5498572"/>
              <a:gd name="connsiteX4" fmla="*/ 0 w 6444208"/>
              <a:gd name="connsiteY4" fmla="*/ 0 h 5498572"/>
              <a:gd name="connsiteX0" fmla="*/ 0 w 6363753"/>
              <a:gd name="connsiteY0" fmla="*/ 0 h 5498572"/>
              <a:gd name="connsiteX1" fmla="*/ 6363753 w 6363753"/>
              <a:gd name="connsiteY1" fmla="*/ 9742 h 5498572"/>
              <a:gd name="connsiteX2" fmla="*/ 3444036 w 6363753"/>
              <a:gd name="connsiteY2" fmla="*/ 5493730 h 5498572"/>
              <a:gd name="connsiteX3" fmla="*/ 0 w 6363753"/>
              <a:gd name="connsiteY3" fmla="*/ 5498572 h 5498572"/>
              <a:gd name="connsiteX4" fmla="*/ 0 w 6363753"/>
              <a:gd name="connsiteY4" fmla="*/ 0 h 5498572"/>
              <a:gd name="connsiteX0" fmla="*/ 0 w 6313469"/>
              <a:gd name="connsiteY0" fmla="*/ 0 h 5498572"/>
              <a:gd name="connsiteX1" fmla="*/ 6313469 w 6313469"/>
              <a:gd name="connsiteY1" fmla="*/ 0 h 5498572"/>
              <a:gd name="connsiteX2" fmla="*/ 3444036 w 6313469"/>
              <a:gd name="connsiteY2" fmla="*/ 5493730 h 5498572"/>
              <a:gd name="connsiteX3" fmla="*/ 0 w 6313469"/>
              <a:gd name="connsiteY3" fmla="*/ 5498572 h 5498572"/>
              <a:gd name="connsiteX4" fmla="*/ 0 w 6313469"/>
              <a:gd name="connsiteY4" fmla="*/ 0 h 5498572"/>
              <a:gd name="connsiteX0" fmla="*/ 0 w 6441556"/>
              <a:gd name="connsiteY0" fmla="*/ 0 h 5498572"/>
              <a:gd name="connsiteX1" fmla="*/ 6441556 w 6441556"/>
              <a:gd name="connsiteY1" fmla="*/ 9742 h 5498572"/>
              <a:gd name="connsiteX2" fmla="*/ 3444036 w 6441556"/>
              <a:gd name="connsiteY2" fmla="*/ 5493730 h 5498572"/>
              <a:gd name="connsiteX3" fmla="*/ 0 w 6441556"/>
              <a:gd name="connsiteY3" fmla="*/ 5498572 h 5498572"/>
              <a:gd name="connsiteX4" fmla="*/ 0 w 6441556"/>
              <a:gd name="connsiteY4" fmla="*/ 0 h 5498572"/>
              <a:gd name="connsiteX0" fmla="*/ 0 w 6471114"/>
              <a:gd name="connsiteY0" fmla="*/ 9742 h 5508314"/>
              <a:gd name="connsiteX1" fmla="*/ 6471114 w 6471114"/>
              <a:gd name="connsiteY1" fmla="*/ 0 h 5508314"/>
              <a:gd name="connsiteX2" fmla="*/ 3444036 w 6471114"/>
              <a:gd name="connsiteY2" fmla="*/ 5503472 h 5508314"/>
              <a:gd name="connsiteX3" fmla="*/ 0 w 6471114"/>
              <a:gd name="connsiteY3" fmla="*/ 5508314 h 5508314"/>
              <a:gd name="connsiteX4" fmla="*/ 0 w 6471114"/>
              <a:gd name="connsiteY4" fmla="*/ 9742 h 5508314"/>
              <a:gd name="connsiteX0" fmla="*/ 0 w 6471114"/>
              <a:gd name="connsiteY0" fmla="*/ 9742 h 5508314"/>
              <a:gd name="connsiteX1" fmla="*/ 6471114 w 6471114"/>
              <a:gd name="connsiteY1" fmla="*/ 0 h 5508314"/>
              <a:gd name="connsiteX2" fmla="*/ 3861453 w 6471114"/>
              <a:gd name="connsiteY2" fmla="*/ 5503472 h 5508314"/>
              <a:gd name="connsiteX3" fmla="*/ 0 w 6471114"/>
              <a:gd name="connsiteY3" fmla="*/ 5508314 h 5508314"/>
              <a:gd name="connsiteX4" fmla="*/ 0 w 6471114"/>
              <a:gd name="connsiteY4" fmla="*/ 9742 h 5508314"/>
              <a:gd name="connsiteX0" fmla="*/ 0 w 3861453"/>
              <a:gd name="connsiteY0" fmla="*/ 0 h 5498572"/>
              <a:gd name="connsiteX1" fmla="*/ 20119 w 3861453"/>
              <a:gd name="connsiteY1" fmla="*/ 19485 h 5498572"/>
              <a:gd name="connsiteX2" fmla="*/ 3861453 w 3861453"/>
              <a:gd name="connsiteY2" fmla="*/ 5493730 h 5498572"/>
              <a:gd name="connsiteX3" fmla="*/ 0 w 3861453"/>
              <a:gd name="connsiteY3" fmla="*/ 5498572 h 5498572"/>
              <a:gd name="connsiteX4" fmla="*/ 0 w 3861453"/>
              <a:gd name="connsiteY4" fmla="*/ 0 h 5498572"/>
              <a:gd name="connsiteX0" fmla="*/ 0 w 3273274"/>
              <a:gd name="connsiteY0" fmla="*/ 0 h 5498572"/>
              <a:gd name="connsiteX1" fmla="*/ 20119 w 3273274"/>
              <a:gd name="connsiteY1" fmla="*/ 19485 h 5498572"/>
              <a:gd name="connsiteX2" fmla="*/ 3273274 w 3273274"/>
              <a:gd name="connsiteY2" fmla="*/ 5483988 h 5498572"/>
              <a:gd name="connsiteX3" fmla="*/ 0 w 3273274"/>
              <a:gd name="connsiteY3" fmla="*/ 5498572 h 5498572"/>
              <a:gd name="connsiteX4" fmla="*/ 0 w 3273274"/>
              <a:gd name="connsiteY4" fmla="*/ 0 h 5498572"/>
              <a:gd name="connsiteX0" fmla="*/ 0 w 3206867"/>
              <a:gd name="connsiteY0" fmla="*/ 0 h 5498572"/>
              <a:gd name="connsiteX1" fmla="*/ 20119 w 3206867"/>
              <a:gd name="connsiteY1" fmla="*/ 19485 h 5498572"/>
              <a:gd name="connsiteX2" fmla="*/ 3206867 w 3206867"/>
              <a:gd name="connsiteY2" fmla="*/ 5483988 h 5498572"/>
              <a:gd name="connsiteX3" fmla="*/ 0 w 3206867"/>
              <a:gd name="connsiteY3" fmla="*/ 5498572 h 5498572"/>
              <a:gd name="connsiteX4" fmla="*/ 0 w 3206867"/>
              <a:gd name="connsiteY4" fmla="*/ 0 h 5498572"/>
              <a:gd name="connsiteX0" fmla="*/ 0 w 3197380"/>
              <a:gd name="connsiteY0" fmla="*/ 0 h 5498572"/>
              <a:gd name="connsiteX1" fmla="*/ 20119 w 3197380"/>
              <a:gd name="connsiteY1" fmla="*/ 19485 h 5498572"/>
              <a:gd name="connsiteX2" fmla="*/ 3197380 w 3197380"/>
              <a:gd name="connsiteY2" fmla="*/ 5483988 h 5498572"/>
              <a:gd name="connsiteX3" fmla="*/ 0 w 3197380"/>
              <a:gd name="connsiteY3" fmla="*/ 5498572 h 5498572"/>
              <a:gd name="connsiteX4" fmla="*/ 0 w 3197380"/>
              <a:gd name="connsiteY4" fmla="*/ 0 h 5498572"/>
              <a:gd name="connsiteX0" fmla="*/ 0 w 3140459"/>
              <a:gd name="connsiteY0" fmla="*/ 0 h 5498572"/>
              <a:gd name="connsiteX1" fmla="*/ 20119 w 3140459"/>
              <a:gd name="connsiteY1" fmla="*/ 19485 h 5498572"/>
              <a:gd name="connsiteX2" fmla="*/ 3140459 w 3140459"/>
              <a:gd name="connsiteY2" fmla="*/ 5493730 h 5498572"/>
              <a:gd name="connsiteX3" fmla="*/ 0 w 3140459"/>
              <a:gd name="connsiteY3" fmla="*/ 5498572 h 5498572"/>
              <a:gd name="connsiteX4" fmla="*/ 0 w 3140459"/>
              <a:gd name="connsiteY4" fmla="*/ 0 h 549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459" h="5498572">
                <a:moveTo>
                  <a:pt x="0" y="0"/>
                </a:moveTo>
                <a:lnTo>
                  <a:pt x="20119" y="19485"/>
                </a:lnTo>
                <a:lnTo>
                  <a:pt x="3140459" y="5493730"/>
                </a:lnTo>
                <a:lnTo>
                  <a:pt x="0" y="5498572"/>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Rectangle 5">
            <a:extLst>
              <a:ext uri="{FF2B5EF4-FFF2-40B4-BE49-F238E27FC236}">
                <a16:creationId xmlns:a16="http://schemas.microsoft.com/office/drawing/2014/main" id="{FED75FDE-5EAD-4ACC-B2AE-631EF0EBE7FF}"/>
              </a:ext>
            </a:extLst>
          </p:cNvPr>
          <p:cNvSpPr/>
          <p:nvPr userDrawn="1"/>
        </p:nvSpPr>
        <p:spPr>
          <a:xfrm>
            <a:off x="0" y="30445"/>
            <a:ext cx="2783993" cy="6850799"/>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887375"/>
              <a:gd name="connsiteX1" fmla="*/ 5063864 w 5076056"/>
              <a:gd name="connsiteY1" fmla="*/ 573024 h 6887375"/>
              <a:gd name="connsiteX2" fmla="*/ 5076056 w 5076056"/>
              <a:gd name="connsiteY2" fmla="*/ 620687 h 6887375"/>
              <a:gd name="connsiteX3" fmla="*/ 12192 w 5076056"/>
              <a:gd name="connsiteY3" fmla="*/ 6887375 h 6887375"/>
              <a:gd name="connsiteX4" fmla="*/ 0 w 5076056"/>
              <a:gd name="connsiteY4" fmla="*/ 0 h 6887375"/>
              <a:gd name="connsiteX0" fmla="*/ 0 w 5063864"/>
              <a:gd name="connsiteY0" fmla="*/ 0 h 6887375"/>
              <a:gd name="connsiteX1" fmla="*/ 5063864 w 5063864"/>
              <a:gd name="connsiteY1" fmla="*/ 573024 h 6887375"/>
              <a:gd name="connsiteX2" fmla="*/ 3954392 w 5063864"/>
              <a:gd name="connsiteY2" fmla="*/ 6850799 h 6887375"/>
              <a:gd name="connsiteX3" fmla="*/ 12192 w 5063864"/>
              <a:gd name="connsiteY3" fmla="*/ 6887375 h 6887375"/>
              <a:gd name="connsiteX4" fmla="*/ 0 w 5063864"/>
              <a:gd name="connsiteY4" fmla="*/ 0 h 6887375"/>
              <a:gd name="connsiteX0" fmla="*/ 0 w 3954392"/>
              <a:gd name="connsiteY0" fmla="*/ 0 h 6887375"/>
              <a:gd name="connsiteX1" fmla="*/ 2893688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0 w 3954392"/>
              <a:gd name="connsiteY0" fmla="*/ 0 h 6887375"/>
              <a:gd name="connsiteX1" fmla="*/ 2820536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12192 w 3966584"/>
              <a:gd name="connsiteY0" fmla="*/ 0 h 6850799"/>
              <a:gd name="connsiteX1" fmla="*/ 2832728 w 3966584"/>
              <a:gd name="connsiteY1" fmla="*/ 4852416 h 6850799"/>
              <a:gd name="connsiteX2" fmla="*/ 3966584 w 3966584"/>
              <a:gd name="connsiteY2" fmla="*/ 6850799 h 6850799"/>
              <a:gd name="connsiteX3" fmla="*/ 0 w 3966584"/>
              <a:gd name="connsiteY3" fmla="*/ 6850799 h 6850799"/>
              <a:gd name="connsiteX4" fmla="*/ 12192 w 3966584"/>
              <a:gd name="connsiteY4" fmla="*/ 0 h 6850799"/>
              <a:gd name="connsiteX0" fmla="*/ 12192 w 4551932"/>
              <a:gd name="connsiteY0" fmla="*/ 0 h 6850799"/>
              <a:gd name="connsiteX1" fmla="*/ 2832728 w 4551932"/>
              <a:gd name="connsiteY1" fmla="*/ 485241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51932"/>
              <a:gd name="connsiteY0" fmla="*/ 0 h 6850799"/>
              <a:gd name="connsiteX1" fmla="*/ 3091632 w 4551932"/>
              <a:gd name="connsiteY1" fmla="*/ 473049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85702"/>
              <a:gd name="connsiteY0" fmla="*/ 0 h 6862991"/>
              <a:gd name="connsiteX1" fmla="*/ 3091632 w 4585702"/>
              <a:gd name="connsiteY1" fmla="*/ 4730496 h 6862991"/>
              <a:gd name="connsiteX2" fmla="*/ 4585702 w 4585702"/>
              <a:gd name="connsiteY2" fmla="*/ 6862991 h 6862991"/>
              <a:gd name="connsiteX3" fmla="*/ 0 w 4585702"/>
              <a:gd name="connsiteY3" fmla="*/ 6850799 h 6862991"/>
              <a:gd name="connsiteX4" fmla="*/ 12192 w 4585702"/>
              <a:gd name="connsiteY4" fmla="*/ 0 h 6862991"/>
              <a:gd name="connsiteX0" fmla="*/ 12192 w 4585702"/>
              <a:gd name="connsiteY0" fmla="*/ 0 h 6862991"/>
              <a:gd name="connsiteX1" fmla="*/ 3147916 w 4585702"/>
              <a:gd name="connsiteY1" fmla="*/ 4718304 h 6862991"/>
              <a:gd name="connsiteX2" fmla="*/ 4585702 w 4585702"/>
              <a:gd name="connsiteY2" fmla="*/ 6862991 h 6862991"/>
              <a:gd name="connsiteX3" fmla="*/ 0 w 4585702"/>
              <a:gd name="connsiteY3" fmla="*/ 6850799 h 6862991"/>
              <a:gd name="connsiteX4" fmla="*/ 12192 w 4585702"/>
              <a:gd name="connsiteY4" fmla="*/ 0 h 6862991"/>
              <a:gd name="connsiteX0" fmla="*/ 12192 w 3147916"/>
              <a:gd name="connsiteY0" fmla="*/ 0 h 6850799"/>
              <a:gd name="connsiteX1" fmla="*/ 3147916 w 3147916"/>
              <a:gd name="connsiteY1" fmla="*/ 4718304 h 6850799"/>
              <a:gd name="connsiteX2" fmla="*/ 2097971 w 3147916"/>
              <a:gd name="connsiteY2" fmla="*/ 6850799 h 6850799"/>
              <a:gd name="connsiteX3" fmla="*/ 0 w 3147916"/>
              <a:gd name="connsiteY3" fmla="*/ 6850799 h 6850799"/>
              <a:gd name="connsiteX4" fmla="*/ 12192 w 3147916"/>
              <a:gd name="connsiteY4" fmla="*/ 0 h 6850799"/>
              <a:gd name="connsiteX0" fmla="*/ 12192 w 2097971"/>
              <a:gd name="connsiteY0" fmla="*/ 0 h 6850799"/>
              <a:gd name="connsiteX1" fmla="*/ 29809 w 2097971"/>
              <a:gd name="connsiteY1" fmla="*/ 24384 h 6850799"/>
              <a:gd name="connsiteX2" fmla="*/ 2097971 w 2097971"/>
              <a:gd name="connsiteY2" fmla="*/ 6850799 h 6850799"/>
              <a:gd name="connsiteX3" fmla="*/ 0 w 2097971"/>
              <a:gd name="connsiteY3" fmla="*/ 6850799 h 6850799"/>
              <a:gd name="connsiteX4" fmla="*/ 12192 w 2097971"/>
              <a:gd name="connsiteY4" fmla="*/ 0 h 6850799"/>
              <a:gd name="connsiteX0" fmla="*/ 12192 w 2109228"/>
              <a:gd name="connsiteY0" fmla="*/ 0 h 6850799"/>
              <a:gd name="connsiteX1" fmla="*/ 29809 w 2109228"/>
              <a:gd name="connsiteY1" fmla="*/ 24384 h 6850799"/>
              <a:gd name="connsiteX2" fmla="*/ 2109228 w 2109228"/>
              <a:gd name="connsiteY2" fmla="*/ 6850799 h 6850799"/>
              <a:gd name="connsiteX3" fmla="*/ 0 w 2109228"/>
              <a:gd name="connsiteY3" fmla="*/ 6850799 h 6850799"/>
              <a:gd name="connsiteX4" fmla="*/ 12192 w 2109228"/>
              <a:gd name="connsiteY4" fmla="*/ 0 h 6850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9228" h="6850799">
                <a:moveTo>
                  <a:pt x="12192" y="0"/>
                </a:moveTo>
                <a:lnTo>
                  <a:pt x="29809" y="24384"/>
                </a:lnTo>
                <a:lnTo>
                  <a:pt x="2109228" y="6850799"/>
                </a:lnTo>
                <a:lnTo>
                  <a:pt x="0" y="6850799"/>
                </a:lnTo>
                <a:lnTo>
                  <a:pt x="12192"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177210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id="{F473495F-35B7-4DA4-80D2-B7C12711180C}"/>
              </a:ext>
            </a:extLst>
          </p:cNvPr>
          <p:cNvSpPr/>
          <p:nvPr userDrawn="1"/>
        </p:nvSpPr>
        <p:spPr>
          <a:xfrm flipV="1">
            <a:off x="4872" y="-4538"/>
            <a:ext cx="6259888" cy="4153617"/>
          </a:xfrm>
          <a:custGeom>
            <a:avLst/>
            <a:gdLst>
              <a:gd name="connsiteX0" fmla="*/ 0 w 5724128"/>
              <a:gd name="connsiteY0" fmla="*/ 3164064 h 3164064"/>
              <a:gd name="connsiteX1" fmla="*/ 2862064 w 5724128"/>
              <a:gd name="connsiteY1" fmla="*/ 0 h 3164064"/>
              <a:gd name="connsiteX2" fmla="*/ 5724128 w 5724128"/>
              <a:gd name="connsiteY2" fmla="*/ 3164064 h 3164064"/>
              <a:gd name="connsiteX3" fmla="*/ 0 w 5724128"/>
              <a:gd name="connsiteY3" fmla="*/ 3164064 h 3164064"/>
              <a:gd name="connsiteX0" fmla="*/ 0 w 5724128"/>
              <a:gd name="connsiteY0" fmla="*/ 3737088 h 3737088"/>
              <a:gd name="connsiteX1" fmla="*/ 2191504 w 5724128"/>
              <a:gd name="connsiteY1" fmla="*/ 0 h 3737088"/>
              <a:gd name="connsiteX2" fmla="*/ 5724128 w 5724128"/>
              <a:gd name="connsiteY2" fmla="*/ 3737088 h 3737088"/>
              <a:gd name="connsiteX3" fmla="*/ 0 w 5724128"/>
              <a:gd name="connsiteY3" fmla="*/ 3737088 h 3737088"/>
              <a:gd name="connsiteX0" fmla="*/ 0 w 5712914"/>
              <a:gd name="connsiteY0" fmla="*/ 3737088 h 3737088"/>
              <a:gd name="connsiteX1" fmla="*/ 2191504 w 5712914"/>
              <a:gd name="connsiteY1" fmla="*/ 0 h 3737088"/>
              <a:gd name="connsiteX2" fmla="*/ 5712914 w 5712914"/>
              <a:gd name="connsiteY2" fmla="*/ 3726119 h 3737088"/>
              <a:gd name="connsiteX3" fmla="*/ 0 w 5712914"/>
              <a:gd name="connsiteY3" fmla="*/ 3737088 h 3737088"/>
              <a:gd name="connsiteX0" fmla="*/ 0 w 5757770"/>
              <a:gd name="connsiteY0" fmla="*/ 3737088 h 3737089"/>
              <a:gd name="connsiteX1" fmla="*/ 2191504 w 5757770"/>
              <a:gd name="connsiteY1" fmla="*/ 0 h 3737089"/>
              <a:gd name="connsiteX2" fmla="*/ 5757770 w 5757770"/>
              <a:gd name="connsiteY2" fmla="*/ 3737089 h 3737089"/>
              <a:gd name="connsiteX3" fmla="*/ 0 w 5757770"/>
              <a:gd name="connsiteY3" fmla="*/ 3737088 h 3737089"/>
            </a:gdLst>
            <a:ahLst/>
            <a:cxnLst>
              <a:cxn ang="0">
                <a:pos x="connsiteX0" y="connsiteY0"/>
              </a:cxn>
              <a:cxn ang="0">
                <a:pos x="connsiteX1" y="connsiteY1"/>
              </a:cxn>
              <a:cxn ang="0">
                <a:pos x="connsiteX2" y="connsiteY2"/>
              </a:cxn>
              <a:cxn ang="0">
                <a:pos x="connsiteX3" y="connsiteY3"/>
              </a:cxn>
            </a:cxnLst>
            <a:rect l="l" t="t" r="r" b="b"/>
            <a:pathLst>
              <a:path w="5757770" h="3737089">
                <a:moveTo>
                  <a:pt x="0" y="3737088"/>
                </a:moveTo>
                <a:lnTo>
                  <a:pt x="2191504" y="0"/>
                </a:lnTo>
                <a:lnTo>
                  <a:pt x="5757770" y="3737089"/>
                </a:lnTo>
                <a:lnTo>
                  <a:pt x="0" y="3737088"/>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 name="Parallelogram 2">
            <a:extLst>
              <a:ext uri="{FF2B5EF4-FFF2-40B4-BE49-F238E27FC236}">
                <a16:creationId xmlns:a16="http://schemas.microsoft.com/office/drawing/2014/main" id="{A16D928F-C6EF-41AA-9AD8-CD78272E5041}"/>
              </a:ext>
            </a:extLst>
          </p:cNvPr>
          <p:cNvSpPr/>
          <p:nvPr userDrawn="1"/>
        </p:nvSpPr>
        <p:spPr>
          <a:xfrm>
            <a:off x="1637488" y="2953"/>
            <a:ext cx="4627272" cy="4528224"/>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 name="connsiteX0" fmla="*/ 0 w 4214410"/>
              <a:gd name="connsiteY0" fmla="*/ 495972 h 5454763"/>
              <a:gd name="connsiteX1" fmla="*/ 3591773 w 4214410"/>
              <a:gd name="connsiteY1" fmla="*/ 0 h 5454763"/>
              <a:gd name="connsiteX2" fmla="*/ 4214410 w 4214410"/>
              <a:gd name="connsiteY2" fmla="*/ 0 h 5454763"/>
              <a:gd name="connsiteX3" fmla="*/ 383911 w 4214410"/>
              <a:gd name="connsiteY3" fmla="*/ 5454763 h 5454763"/>
              <a:gd name="connsiteX4" fmla="*/ 0 w 4214410"/>
              <a:gd name="connsiteY4" fmla="*/ 495972 h 5454763"/>
              <a:gd name="connsiteX0" fmla="*/ 0 w 6922844"/>
              <a:gd name="connsiteY0" fmla="*/ 5493733 h 5493733"/>
              <a:gd name="connsiteX1" fmla="*/ 6300207 w 6922844"/>
              <a:gd name="connsiteY1" fmla="*/ 0 h 5493733"/>
              <a:gd name="connsiteX2" fmla="*/ 6922844 w 6922844"/>
              <a:gd name="connsiteY2" fmla="*/ 0 h 5493733"/>
              <a:gd name="connsiteX3" fmla="*/ 3092345 w 6922844"/>
              <a:gd name="connsiteY3" fmla="*/ 5454763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53653 w 6922844"/>
              <a:gd name="connsiteY3" fmla="*/ 5474248 h 5493733"/>
              <a:gd name="connsiteX4" fmla="*/ 0 w 6922844"/>
              <a:gd name="connsiteY4" fmla="*/ 5493733 h 5493733"/>
              <a:gd name="connsiteX0" fmla="*/ 0 w 6922844"/>
              <a:gd name="connsiteY0" fmla="*/ 5493733 h 5493733"/>
              <a:gd name="connsiteX1" fmla="*/ 6300207 w 6922844"/>
              <a:gd name="connsiteY1" fmla="*/ 0 h 5493733"/>
              <a:gd name="connsiteX2" fmla="*/ 6922844 w 6922844"/>
              <a:gd name="connsiteY2" fmla="*/ 0 h 5493733"/>
              <a:gd name="connsiteX3" fmla="*/ 3034307 w 6922844"/>
              <a:gd name="connsiteY3" fmla="*/ 5493733 h 5493733"/>
              <a:gd name="connsiteX4" fmla="*/ 0 w 6922844"/>
              <a:gd name="connsiteY4" fmla="*/ 5493733 h 5493733"/>
              <a:gd name="connsiteX0" fmla="*/ 0 w 6922844"/>
              <a:gd name="connsiteY0" fmla="*/ 5503475 h 5503475"/>
              <a:gd name="connsiteX1" fmla="*/ 5971327 w 6922844"/>
              <a:gd name="connsiteY1" fmla="*/ 0 h 5503475"/>
              <a:gd name="connsiteX2" fmla="*/ 6922844 w 6922844"/>
              <a:gd name="connsiteY2" fmla="*/ 9742 h 5503475"/>
              <a:gd name="connsiteX3" fmla="*/ 3034307 w 6922844"/>
              <a:gd name="connsiteY3" fmla="*/ 5503475 h 5503475"/>
              <a:gd name="connsiteX4" fmla="*/ 0 w 6922844"/>
              <a:gd name="connsiteY4" fmla="*/ 5503475 h 5503475"/>
              <a:gd name="connsiteX0" fmla="*/ 0 w 7560791"/>
              <a:gd name="connsiteY0" fmla="*/ 2970497 h 5503475"/>
              <a:gd name="connsiteX1" fmla="*/ 6609274 w 7560791"/>
              <a:gd name="connsiteY1" fmla="*/ 0 h 5503475"/>
              <a:gd name="connsiteX2" fmla="*/ 7560791 w 7560791"/>
              <a:gd name="connsiteY2" fmla="*/ 9742 h 5503475"/>
              <a:gd name="connsiteX3" fmla="*/ 3672254 w 7560791"/>
              <a:gd name="connsiteY3" fmla="*/ 5503475 h 5503475"/>
              <a:gd name="connsiteX4" fmla="*/ 0 w 7560791"/>
              <a:gd name="connsiteY4" fmla="*/ 2970497 h 5503475"/>
              <a:gd name="connsiteX0" fmla="*/ 0 w 7560791"/>
              <a:gd name="connsiteY0" fmla="*/ 2970497 h 3662195"/>
              <a:gd name="connsiteX1" fmla="*/ 6609274 w 7560791"/>
              <a:gd name="connsiteY1" fmla="*/ 0 h 3662195"/>
              <a:gd name="connsiteX2" fmla="*/ 7560791 w 7560791"/>
              <a:gd name="connsiteY2" fmla="*/ 9742 h 3662195"/>
              <a:gd name="connsiteX3" fmla="*/ 931444 w 7560791"/>
              <a:gd name="connsiteY3" fmla="*/ 3662195 h 3662195"/>
              <a:gd name="connsiteX4" fmla="*/ 0 w 7560791"/>
              <a:gd name="connsiteY4" fmla="*/ 2970497 h 3662195"/>
              <a:gd name="connsiteX0" fmla="*/ 0 w 7584419"/>
              <a:gd name="connsiteY0" fmla="*/ 2970497 h 3662195"/>
              <a:gd name="connsiteX1" fmla="*/ 6609274 w 7584419"/>
              <a:gd name="connsiteY1" fmla="*/ 0 h 3662195"/>
              <a:gd name="connsiteX2" fmla="*/ 7584419 w 7584419"/>
              <a:gd name="connsiteY2" fmla="*/ 19484 h 3662195"/>
              <a:gd name="connsiteX3" fmla="*/ 931444 w 7584419"/>
              <a:gd name="connsiteY3" fmla="*/ 3662195 h 3662195"/>
              <a:gd name="connsiteX4" fmla="*/ 0 w 7584419"/>
              <a:gd name="connsiteY4" fmla="*/ 2970497 h 3662195"/>
              <a:gd name="connsiteX0" fmla="*/ 0 w 7584419"/>
              <a:gd name="connsiteY0" fmla="*/ 2960755 h 3652453"/>
              <a:gd name="connsiteX1" fmla="*/ 7530753 w 7584419"/>
              <a:gd name="connsiteY1" fmla="*/ 0 h 3652453"/>
              <a:gd name="connsiteX2" fmla="*/ 7584419 w 7584419"/>
              <a:gd name="connsiteY2" fmla="*/ 9742 h 3652453"/>
              <a:gd name="connsiteX3" fmla="*/ 931444 w 7584419"/>
              <a:gd name="connsiteY3" fmla="*/ 3652453 h 3652453"/>
              <a:gd name="connsiteX4" fmla="*/ 0 w 7584419"/>
              <a:gd name="connsiteY4" fmla="*/ 2960755 h 3652453"/>
              <a:gd name="connsiteX0" fmla="*/ 0 w 7584419"/>
              <a:gd name="connsiteY0" fmla="*/ 2970497 h 3662195"/>
              <a:gd name="connsiteX1" fmla="*/ 7530753 w 7584419"/>
              <a:gd name="connsiteY1" fmla="*/ 9742 h 3662195"/>
              <a:gd name="connsiteX2" fmla="*/ 7584419 w 7584419"/>
              <a:gd name="connsiteY2" fmla="*/ 0 h 3662195"/>
              <a:gd name="connsiteX3" fmla="*/ 931444 w 7584419"/>
              <a:gd name="connsiteY3" fmla="*/ 3662195 h 3662195"/>
              <a:gd name="connsiteX4" fmla="*/ 0 w 7584419"/>
              <a:gd name="connsiteY4" fmla="*/ 2970497 h 3662195"/>
              <a:gd name="connsiteX0" fmla="*/ 0 w 7277259"/>
              <a:gd name="connsiteY0" fmla="*/ 2639261 h 3662195"/>
              <a:gd name="connsiteX1" fmla="*/ 7223593 w 7277259"/>
              <a:gd name="connsiteY1" fmla="*/ 9742 h 3662195"/>
              <a:gd name="connsiteX2" fmla="*/ 7277259 w 7277259"/>
              <a:gd name="connsiteY2" fmla="*/ 0 h 3662195"/>
              <a:gd name="connsiteX3" fmla="*/ 624284 w 7277259"/>
              <a:gd name="connsiteY3" fmla="*/ 3662195 h 3662195"/>
              <a:gd name="connsiteX4" fmla="*/ 0 w 7277259"/>
              <a:gd name="connsiteY4" fmla="*/ 2639261 h 3662195"/>
              <a:gd name="connsiteX0" fmla="*/ 0 w 7277259"/>
              <a:gd name="connsiteY0" fmla="*/ 2639261 h 3184826"/>
              <a:gd name="connsiteX1" fmla="*/ 7223593 w 7277259"/>
              <a:gd name="connsiteY1" fmla="*/ 9742 h 3184826"/>
              <a:gd name="connsiteX2" fmla="*/ 7277259 w 7277259"/>
              <a:gd name="connsiteY2" fmla="*/ 0 h 3184826"/>
              <a:gd name="connsiteX3" fmla="*/ 1238604 w 7277259"/>
              <a:gd name="connsiteY3" fmla="*/ 3184826 h 3184826"/>
              <a:gd name="connsiteX4" fmla="*/ 0 w 7277259"/>
              <a:gd name="connsiteY4" fmla="*/ 2639261 h 3184826"/>
              <a:gd name="connsiteX0" fmla="*/ 0 w 7277259"/>
              <a:gd name="connsiteY0" fmla="*/ 2639261 h 2999724"/>
              <a:gd name="connsiteX1" fmla="*/ 7223593 w 7277259"/>
              <a:gd name="connsiteY1" fmla="*/ 9742 h 2999724"/>
              <a:gd name="connsiteX2" fmla="*/ 7277259 w 7277259"/>
              <a:gd name="connsiteY2" fmla="*/ 0 h 2999724"/>
              <a:gd name="connsiteX3" fmla="*/ 458891 w 7277259"/>
              <a:gd name="connsiteY3" fmla="*/ 2999724 h 2999724"/>
              <a:gd name="connsiteX4" fmla="*/ 0 w 7277259"/>
              <a:gd name="connsiteY4" fmla="*/ 2639261 h 2999724"/>
              <a:gd name="connsiteX0" fmla="*/ 0 w 7277259"/>
              <a:gd name="connsiteY0" fmla="*/ 2639261 h 3009466"/>
              <a:gd name="connsiteX1" fmla="*/ 7223593 w 7277259"/>
              <a:gd name="connsiteY1" fmla="*/ 9742 h 3009466"/>
              <a:gd name="connsiteX2" fmla="*/ 7277259 w 7277259"/>
              <a:gd name="connsiteY2" fmla="*/ 0 h 3009466"/>
              <a:gd name="connsiteX3" fmla="*/ 458891 w 7277259"/>
              <a:gd name="connsiteY3" fmla="*/ 3009466 h 3009466"/>
              <a:gd name="connsiteX4" fmla="*/ 0 w 7277259"/>
              <a:gd name="connsiteY4" fmla="*/ 2639261 h 3009466"/>
              <a:gd name="connsiteX0" fmla="*/ 0 w 7395397"/>
              <a:gd name="connsiteY0" fmla="*/ 2658746 h 3009466"/>
              <a:gd name="connsiteX1" fmla="*/ 7341731 w 7395397"/>
              <a:gd name="connsiteY1" fmla="*/ 9742 h 3009466"/>
              <a:gd name="connsiteX2" fmla="*/ 7395397 w 7395397"/>
              <a:gd name="connsiteY2" fmla="*/ 0 h 3009466"/>
              <a:gd name="connsiteX3" fmla="*/ 577029 w 7395397"/>
              <a:gd name="connsiteY3" fmla="*/ 3009466 h 3009466"/>
              <a:gd name="connsiteX4" fmla="*/ 0 w 7395397"/>
              <a:gd name="connsiteY4" fmla="*/ 2658746 h 3009466"/>
              <a:gd name="connsiteX0" fmla="*/ 0 w 7395397"/>
              <a:gd name="connsiteY0" fmla="*/ 2658746 h 3028950"/>
              <a:gd name="connsiteX1" fmla="*/ 7341731 w 7395397"/>
              <a:gd name="connsiteY1" fmla="*/ 9742 h 3028950"/>
              <a:gd name="connsiteX2" fmla="*/ 7395397 w 7395397"/>
              <a:gd name="connsiteY2" fmla="*/ 0 h 3028950"/>
              <a:gd name="connsiteX3" fmla="*/ 529774 w 7395397"/>
              <a:gd name="connsiteY3" fmla="*/ 3028950 h 3028950"/>
              <a:gd name="connsiteX4" fmla="*/ 0 w 7395397"/>
              <a:gd name="connsiteY4" fmla="*/ 2658746 h 3028950"/>
              <a:gd name="connsiteX0" fmla="*/ 0 w 7348142"/>
              <a:gd name="connsiteY0" fmla="*/ 2649004 h 3028950"/>
              <a:gd name="connsiteX1" fmla="*/ 7294476 w 7348142"/>
              <a:gd name="connsiteY1" fmla="*/ 9742 h 3028950"/>
              <a:gd name="connsiteX2" fmla="*/ 7348142 w 7348142"/>
              <a:gd name="connsiteY2" fmla="*/ 0 h 3028950"/>
              <a:gd name="connsiteX3" fmla="*/ 482519 w 7348142"/>
              <a:gd name="connsiteY3" fmla="*/ 3028950 h 3028950"/>
              <a:gd name="connsiteX4" fmla="*/ 0 w 7348142"/>
              <a:gd name="connsiteY4" fmla="*/ 2649004 h 3028950"/>
              <a:gd name="connsiteX0" fmla="*/ 0 w 7395397"/>
              <a:gd name="connsiteY0" fmla="*/ 2678231 h 3028950"/>
              <a:gd name="connsiteX1" fmla="*/ 7341731 w 7395397"/>
              <a:gd name="connsiteY1" fmla="*/ 9742 h 3028950"/>
              <a:gd name="connsiteX2" fmla="*/ 7395397 w 7395397"/>
              <a:gd name="connsiteY2" fmla="*/ 0 h 3028950"/>
              <a:gd name="connsiteX3" fmla="*/ 529774 w 7395397"/>
              <a:gd name="connsiteY3" fmla="*/ 3028950 h 3028950"/>
              <a:gd name="connsiteX4" fmla="*/ 0 w 7395397"/>
              <a:gd name="connsiteY4" fmla="*/ 2678231 h 3028950"/>
              <a:gd name="connsiteX0" fmla="*/ 0 w 7324514"/>
              <a:gd name="connsiteY0" fmla="*/ 2668489 h 3028950"/>
              <a:gd name="connsiteX1" fmla="*/ 7270848 w 7324514"/>
              <a:gd name="connsiteY1" fmla="*/ 9742 h 3028950"/>
              <a:gd name="connsiteX2" fmla="*/ 7324514 w 7324514"/>
              <a:gd name="connsiteY2" fmla="*/ 0 h 3028950"/>
              <a:gd name="connsiteX3" fmla="*/ 458891 w 7324514"/>
              <a:gd name="connsiteY3" fmla="*/ 3028950 h 3028950"/>
              <a:gd name="connsiteX4" fmla="*/ 0 w 7324514"/>
              <a:gd name="connsiteY4" fmla="*/ 2668489 h 3028950"/>
              <a:gd name="connsiteX0" fmla="*/ 0 w 7324514"/>
              <a:gd name="connsiteY0" fmla="*/ 2668489 h 3028950"/>
              <a:gd name="connsiteX1" fmla="*/ 7270848 w 7324514"/>
              <a:gd name="connsiteY1" fmla="*/ 9742 h 3028950"/>
              <a:gd name="connsiteX2" fmla="*/ 7324514 w 7324514"/>
              <a:gd name="connsiteY2" fmla="*/ 0 h 3028950"/>
              <a:gd name="connsiteX3" fmla="*/ 458891 w 7324514"/>
              <a:gd name="connsiteY3" fmla="*/ 3028950 h 3028950"/>
              <a:gd name="connsiteX4" fmla="*/ 0 w 7324514"/>
              <a:gd name="connsiteY4" fmla="*/ 2668489 h 3028950"/>
              <a:gd name="connsiteX0" fmla="*/ 0 w 7300886"/>
              <a:gd name="connsiteY0" fmla="*/ 2687974 h 3028950"/>
              <a:gd name="connsiteX1" fmla="*/ 7247220 w 7300886"/>
              <a:gd name="connsiteY1" fmla="*/ 9742 h 3028950"/>
              <a:gd name="connsiteX2" fmla="*/ 7300886 w 7300886"/>
              <a:gd name="connsiteY2" fmla="*/ 0 h 3028950"/>
              <a:gd name="connsiteX3" fmla="*/ 435263 w 7300886"/>
              <a:gd name="connsiteY3" fmla="*/ 3028950 h 3028950"/>
              <a:gd name="connsiteX4" fmla="*/ 0 w 7300886"/>
              <a:gd name="connsiteY4" fmla="*/ 2687974 h 3028950"/>
              <a:gd name="connsiteX0" fmla="*/ 0 w 7300886"/>
              <a:gd name="connsiteY0" fmla="*/ 2687974 h 2960754"/>
              <a:gd name="connsiteX1" fmla="*/ 7247220 w 7300886"/>
              <a:gd name="connsiteY1" fmla="*/ 9742 h 2960754"/>
              <a:gd name="connsiteX2" fmla="*/ 7300886 w 7300886"/>
              <a:gd name="connsiteY2" fmla="*/ 0 h 2960754"/>
              <a:gd name="connsiteX3" fmla="*/ 647912 w 7300886"/>
              <a:gd name="connsiteY3" fmla="*/ 2960754 h 2960754"/>
              <a:gd name="connsiteX4" fmla="*/ 0 w 7300886"/>
              <a:gd name="connsiteY4" fmla="*/ 2687974 h 2960754"/>
              <a:gd name="connsiteX0" fmla="*/ 0 w 7300886"/>
              <a:gd name="connsiteY0" fmla="*/ 2687974 h 3009465"/>
              <a:gd name="connsiteX1" fmla="*/ 7247220 w 7300886"/>
              <a:gd name="connsiteY1" fmla="*/ 9742 h 3009465"/>
              <a:gd name="connsiteX2" fmla="*/ 7300886 w 7300886"/>
              <a:gd name="connsiteY2" fmla="*/ 0 h 3009465"/>
              <a:gd name="connsiteX3" fmla="*/ 435263 w 7300886"/>
              <a:gd name="connsiteY3" fmla="*/ 3009465 h 3009465"/>
              <a:gd name="connsiteX4" fmla="*/ 0 w 7300886"/>
              <a:gd name="connsiteY4" fmla="*/ 2687974 h 3009465"/>
              <a:gd name="connsiteX0" fmla="*/ 0 w 7891578"/>
              <a:gd name="connsiteY0" fmla="*/ 2269058 h 3009465"/>
              <a:gd name="connsiteX1" fmla="*/ 7837912 w 7891578"/>
              <a:gd name="connsiteY1" fmla="*/ 9742 h 3009465"/>
              <a:gd name="connsiteX2" fmla="*/ 7891578 w 7891578"/>
              <a:gd name="connsiteY2" fmla="*/ 0 h 3009465"/>
              <a:gd name="connsiteX3" fmla="*/ 1025955 w 7891578"/>
              <a:gd name="connsiteY3" fmla="*/ 3009465 h 3009465"/>
              <a:gd name="connsiteX4" fmla="*/ 0 w 7891578"/>
              <a:gd name="connsiteY4" fmla="*/ 2269058 h 3009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91578" h="3009465">
                <a:moveTo>
                  <a:pt x="0" y="2269058"/>
                </a:moveTo>
                <a:lnTo>
                  <a:pt x="7837912" y="9742"/>
                </a:lnTo>
                <a:lnTo>
                  <a:pt x="7891578" y="0"/>
                </a:lnTo>
                <a:lnTo>
                  <a:pt x="1025955" y="3009465"/>
                </a:lnTo>
                <a:lnTo>
                  <a:pt x="0" y="2269058"/>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Rectangle 3">
            <a:extLst>
              <a:ext uri="{FF2B5EF4-FFF2-40B4-BE49-F238E27FC236}">
                <a16:creationId xmlns:a16="http://schemas.microsoft.com/office/drawing/2014/main" id="{CC853A61-7C7E-47BA-B242-371F0A9C4C9C}"/>
              </a:ext>
            </a:extLst>
          </p:cNvPr>
          <p:cNvSpPr/>
          <p:nvPr userDrawn="1"/>
        </p:nvSpPr>
        <p:spPr>
          <a:xfrm>
            <a:off x="-1" y="0"/>
            <a:ext cx="4788025" cy="6881244"/>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 name="connsiteX0" fmla="*/ 0 w 6444208"/>
              <a:gd name="connsiteY0" fmla="*/ 0 h 5474245"/>
              <a:gd name="connsiteX1" fmla="*/ 6444208 w 6444208"/>
              <a:gd name="connsiteY1" fmla="*/ 0 h 5474245"/>
              <a:gd name="connsiteX2" fmla="*/ 3412098 w 6444208"/>
              <a:gd name="connsiteY2" fmla="*/ 5474245 h 5474245"/>
              <a:gd name="connsiteX3" fmla="*/ 0 w 6444208"/>
              <a:gd name="connsiteY3" fmla="*/ 471587 h 5474245"/>
              <a:gd name="connsiteX4" fmla="*/ 0 w 6444208"/>
              <a:gd name="connsiteY4" fmla="*/ 0 h 5474245"/>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74245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12098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22744 w 6444208"/>
              <a:gd name="connsiteY2" fmla="*/ 5483987 h 5498572"/>
              <a:gd name="connsiteX3" fmla="*/ 0 w 6444208"/>
              <a:gd name="connsiteY3" fmla="*/ 5498572 h 5498572"/>
              <a:gd name="connsiteX4" fmla="*/ 0 w 6444208"/>
              <a:gd name="connsiteY4" fmla="*/ 0 h 5498572"/>
              <a:gd name="connsiteX0" fmla="*/ 0 w 6444208"/>
              <a:gd name="connsiteY0" fmla="*/ 0 h 5498572"/>
              <a:gd name="connsiteX1" fmla="*/ 6444208 w 6444208"/>
              <a:gd name="connsiteY1" fmla="*/ 0 h 5498572"/>
              <a:gd name="connsiteX2" fmla="*/ 3444036 w 6444208"/>
              <a:gd name="connsiteY2" fmla="*/ 5493730 h 5498572"/>
              <a:gd name="connsiteX3" fmla="*/ 0 w 6444208"/>
              <a:gd name="connsiteY3" fmla="*/ 5498572 h 5498572"/>
              <a:gd name="connsiteX4" fmla="*/ 0 w 6444208"/>
              <a:gd name="connsiteY4" fmla="*/ 0 h 5498572"/>
              <a:gd name="connsiteX0" fmla="*/ 0 w 6363753"/>
              <a:gd name="connsiteY0" fmla="*/ 0 h 5498572"/>
              <a:gd name="connsiteX1" fmla="*/ 6363753 w 6363753"/>
              <a:gd name="connsiteY1" fmla="*/ 9742 h 5498572"/>
              <a:gd name="connsiteX2" fmla="*/ 3444036 w 6363753"/>
              <a:gd name="connsiteY2" fmla="*/ 5493730 h 5498572"/>
              <a:gd name="connsiteX3" fmla="*/ 0 w 6363753"/>
              <a:gd name="connsiteY3" fmla="*/ 5498572 h 5498572"/>
              <a:gd name="connsiteX4" fmla="*/ 0 w 6363753"/>
              <a:gd name="connsiteY4" fmla="*/ 0 h 5498572"/>
              <a:gd name="connsiteX0" fmla="*/ 0 w 6313469"/>
              <a:gd name="connsiteY0" fmla="*/ 0 h 5498572"/>
              <a:gd name="connsiteX1" fmla="*/ 6313469 w 6313469"/>
              <a:gd name="connsiteY1" fmla="*/ 0 h 5498572"/>
              <a:gd name="connsiteX2" fmla="*/ 3444036 w 6313469"/>
              <a:gd name="connsiteY2" fmla="*/ 5493730 h 5498572"/>
              <a:gd name="connsiteX3" fmla="*/ 0 w 6313469"/>
              <a:gd name="connsiteY3" fmla="*/ 5498572 h 5498572"/>
              <a:gd name="connsiteX4" fmla="*/ 0 w 6313469"/>
              <a:gd name="connsiteY4" fmla="*/ 0 h 5498572"/>
              <a:gd name="connsiteX0" fmla="*/ 0 w 6441556"/>
              <a:gd name="connsiteY0" fmla="*/ 0 h 5498572"/>
              <a:gd name="connsiteX1" fmla="*/ 6441556 w 6441556"/>
              <a:gd name="connsiteY1" fmla="*/ 9742 h 5498572"/>
              <a:gd name="connsiteX2" fmla="*/ 3444036 w 6441556"/>
              <a:gd name="connsiteY2" fmla="*/ 5493730 h 5498572"/>
              <a:gd name="connsiteX3" fmla="*/ 0 w 6441556"/>
              <a:gd name="connsiteY3" fmla="*/ 5498572 h 5498572"/>
              <a:gd name="connsiteX4" fmla="*/ 0 w 6441556"/>
              <a:gd name="connsiteY4" fmla="*/ 0 h 5498572"/>
              <a:gd name="connsiteX0" fmla="*/ 0 w 6471114"/>
              <a:gd name="connsiteY0" fmla="*/ 9742 h 5508314"/>
              <a:gd name="connsiteX1" fmla="*/ 6471114 w 6471114"/>
              <a:gd name="connsiteY1" fmla="*/ 0 h 5508314"/>
              <a:gd name="connsiteX2" fmla="*/ 3444036 w 6471114"/>
              <a:gd name="connsiteY2" fmla="*/ 5503472 h 5508314"/>
              <a:gd name="connsiteX3" fmla="*/ 0 w 6471114"/>
              <a:gd name="connsiteY3" fmla="*/ 5508314 h 5508314"/>
              <a:gd name="connsiteX4" fmla="*/ 0 w 6471114"/>
              <a:gd name="connsiteY4" fmla="*/ 9742 h 5508314"/>
              <a:gd name="connsiteX0" fmla="*/ 0 w 6471114"/>
              <a:gd name="connsiteY0" fmla="*/ 9742 h 5508314"/>
              <a:gd name="connsiteX1" fmla="*/ 6471114 w 6471114"/>
              <a:gd name="connsiteY1" fmla="*/ 0 h 5508314"/>
              <a:gd name="connsiteX2" fmla="*/ 3861453 w 6471114"/>
              <a:gd name="connsiteY2" fmla="*/ 5503472 h 5508314"/>
              <a:gd name="connsiteX3" fmla="*/ 0 w 6471114"/>
              <a:gd name="connsiteY3" fmla="*/ 5508314 h 5508314"/>
              <a:gd name="connsiteX4" fmla="*/ 0 w 6471114"/>
              <a:gd name="connsiteY4" fmla="*/ 9742 h 5508314"/>
              <a:gd name="connsiteX0" fmla="*/ 0 w 3861453"/>
              <a:gd name="connsiteY0" fmla="*/ 0 h 5498572"/>
              <a:gd name="connsiteX1" fmla="*/ 20119 w 3861453"/>
              <a:gd name="connsiteY1" fmla="*/ 19485 h 5498572"/>
              <a:gd name="connsiteX2" fmla="*/ 3861453 w 3861453"/>
              <a:gd name="connsiteY2" fmla="*/ 5493730 h 5498572"/>
              <a:gd name="connsiteX3" fmla="*/ 0 w 3861453"/>
              <a:gd name="connsiteY3" fmla="*/ 5498572 h 5498572"/>
              <a:gd name="connsiteX4" fmla="*/ 0 w 3861453"/>
              <a:gd name="connsiteY4" fmla="*/ 0 h 5498572"/>
              <a:gd name="connsiteX0" fmla="*/ 0 w 3273274"/>
              <a:gd name="connsiteY0" fmla="*/ 0 h 5498572"/>
              <a:gd name="connsiteX1" fmla="*/ 20119 w 3273274"/>
              <a:gd name="connsiteY1" fmla="*/ 19485 h 5498572"/>
              <a:gd name="connsiteX2" fmla="*/ 3273274 w 3273274"/>
              <a:gd name="connsiteY2" fmla="*/ 5483988 h 5498572"/>
              <a:gd name="connsiteX3" fmla="*/ 0 w 3273274"/>
              <a:gd name="connsiteY3" fmla="*/ 5498572 h 5498572"/>
              <a:gd name="connsiteX4" fmla="*/ 0 w 3273274"/>
              <a:gd name="connsiteY4" fmla="*/ 0 h 5498572"/>
              <a:gd name="connsiteX0" fmla="*/ 0 w 3206867"/>
              <a:gd name="connsiteY0" fmla="*/ 0 h 5498572"/>
              <a:gd name="connsiteX1" fmla="*/ 20119 w 3206867"/>
              <a:gd name="connsiteY1" fmla="*/ 19485 h 5498572"/>
              <a:gd name="connsiteX2" fmla="*/ 3206867 w 3206867"/>
              <a:gd name="connsiteY2" fmla="*/ 5483988 h 5498572"/>
              <a:gd name="connsiteX3" fmla="*/ 0 w 3206867"/>
              <a:gd name="connsiteY3" fmla="*/ 5498572 h 5498572"/>
              <a:gd name="connsiteX4" fmla="*/ 0 w 3206867"/>
              <a:gd name="connsiteY4" fmla="*/ 0 h 5498572"/>
              <a:gd name="connsiteX0" fmla="*/ 0 w 3197380"/>
              <a:gd name="connsiteY0" fmla="*/ 0 h 5498572"/>
              <a:gd name="connsiteX1" fmla="*/ 20119 w 3197380"/>
              <a:gd name="connsiteY1" fmla="*/ 19485 h 5498572"/>
              <a:gd name="connsiteX2" fmla="*/ 3197380 w 3197380"/>
              <a:gd name="connsiteY2" fmla="*/ 5483988 h 5498572"/>
              <a:gd name="connsiteX3" fmla="*/ 0 w 3197380"/>
              <a:gd name="connsiteY3" fmla="*/ 5498572 h 5498572"/>
              <a:gd name="connsiteX4" fmla="*/ 0 w 3197380"/>
              <a:gd name="connsiteY4" fmla="*/ 0 h 5498572"/>
              <a:gd name="connsiteX0" fmla="*/ 0 w 3140459"/>
              <a:gd name="connsiteY0" fmla="*/ 0 h 5498572"/>
              <a:gd name="connsiteX1" fmla="*/ 20119 w 3140459"/>
              <a:gd name="connsiteY1" fmla="*/ 19485 h 5498572"/>
              <a:gd name="connsiteX2" fmla="*/ 3140459 w 3140459"/>
              <a:gd name="connsiteY2" fmla="*/ 5493730 h 5498572"/>
              <a:gd name="connsiteX3" fmla="*/ 0 w 3140459"/>
              <a:gd name="connsiteY3" fmla="*/ 5498572 h 5498572"/>
              <a:gd name="connsiteX4" fmla="*/ 0 w 3140459"/>
              <a:gd name="connsiteY4" fmla="*/ 0 h 549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459" h="5498572">
                <a:moveTo>
                  <a:pt x="0" y="0"/>
                </a:moveTo>
                <a:lnTo>
                  <a:pt x="20119" y="19485"/>
                </a:lnTo>
                <a:lnTo>
                  <a:pt x="3140459" y="5493730"/>
                </a:lnTo>
                <a:lnTo>
                  <a:pt x="0" y="5498572"/>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Rectangle 5">
            <a:extLst>
              <a:ext uri="{FF2B5EF4-FFF2-40B4-BE49-F238E27FC236}">
                <a16:creationId xmlns:a16="http://schemas.microsoft.com/office/drawing/2014/main" id="{FED75FDE-5EAD-4ACC-B2AE-631EF0EBE7FF}"/>
              </a:ext>
            </a:extLst>
          </p:cNvPr>
          <p:cNvSpPr/>
          <p:nvPr userDrawn="1"/>
        </p:nvSpPr>
        <p:spPr>
          <a:xfrm>
            <a:off x="0" y="30445"/>
            <a:ext cx="2783993" cy="6850799"/>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887375"/>
              <a:gd name="connsiteX1" fmla="*/ 5063864 w 5076056"/>
              <a:gd name="connsiteY1" fmla="*/ 573024 h 6887375"/>
              <a:gd name="connsiteX2" fmla="*/ 5076056 w 5076056"/>
              <a:gd name="connsiteY2" fmla="*/ 620687 h 6887375"/>
              <a:gd name="connsiteX3" fmla="*/ 12192 w 5076056"/>
              <a:gd name="connsiteY3" fmla="*/ 6887375 h 6887375"/>
              <a:gd name="connsiteX4" fmla="*/ 0 w 5076056"/>
              <a:gd name="connsiteY4" fmla="*/ 0 h 6887375"/>
              <a:gd name="connsiteX0" fmla="*/ 0 w 5063864"/>
              <a:gd name="connsiteY0" fmla="*/ 0 h 6887375"/>
              <a:gd name="connsiteX1" fmla="*/ 5063864 w 5063864"/>
              <a:gd name="connsiteY1" fmla="*/ 573024 h 6887375"/>
              <a:gd name="connsiteX2" fmla="*/ 3954392 w 5063864"/>
              <a:gd name="connsiteY2" fmla="*/ 6850799 h 6887375"/>
              <a:gd name="connsiteX3" fmla="*/ 12192 w 5063864"/>
              <a:gd name="connsiteY3" fmla="*/ 6887375 h 6887375"/>
              <a:gd name="connsiteX4" fmla="*/ 0 w 5063864"/>
              <a:gd name="connsiteY4" fmla="*/ 0 h 6887375"/>
              <a:gd name="connsiteX0" fmla="*/ 0 w 3954392"/>
              <a:gd name="connsiteY0" fmla="*/ 0 h 6887375"/>
              <a:gd name="connsiteX1" fmla="*/ 2893688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0 w 3954392"/>
              <a:gd name="connsiteY0" fmla="*/ 0 h 6887375"/>
              <a:gd name="connsiteX1" fmla="*/ 2820536 w 3954392"/>
              <a:gd name="connsiteY1" fmla="*/ 4852416 h 6887375"/>
              <a:gd name="connsiteX2" fmla="*/ 3954392 w 3954392"/>
              <a:gd name="connsiteY2" fmla="*/ 6850799 h 6887375"/>
              <a:gd name="connsiteX3" fmla="*/ 12192 w 3954392"/>
              <a:gd name="connsiteY3" fmla="*/ 6887375 h 6887375"/>
              <a:gd name="connsiteX4" fmla="*/ 0 w 3954392"/>
              <a:gd name="connsiteY4" fmla="*/ 0 h 6887375"/>
              <a:gd name="connsiteX0" fmla="*/ 12192 w 3966584"/>
              <a:gd name="connsiteY0" fmla="*/ 0 h 6850799"/>
              <a:gd name="connsiteX1" fmla="*/ 2832728 w 3966584"/>
              <a:gd name="connsiteY1" fmla="*/ 4852416 h 6850799"/>
              <a:gd name="connsiteX2" fmla="*/ 3966584 w 3966584"/>
              <a:gd name="connsiteY2" fmla="*/ 6850799 h 6850799"/>
              <a:gd name="connsiteX3" fmla="*/ 0 w 3966584"/>
              <a:gd name="connsiteY3" fmla="*/ 6850799 h 6850799"/>
              <a:gd name="connsiteX4" fmla="*/ 12192 w 3966584"/>
              <a:gd name="connsiteY4" fmla="*/ 0 h 6850799"/>
              <a:gd name="connsiteX0" fmla="*/ 12192 w 4551932"/>
              <a:gd name="connsiteY0" fmla="*/ 0 h 6850799"/>
              <a:gd name="connsiteX1" fmla="*/ 2832728 w 4551932"/>
              <a:gd name="connsiteY1" fmla="*/ 485241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51932"/>
              <a:gd name="connsiteY0" fmla="*/ 0 h 6850799"/>
              <a:gd name="connsiteX1" fmla="*/ 3091632 w 4551932"/>
              <a:gd name="connsiteY1" fmla="*/ 4730496 h 6850799"/>
              <a:gd name="connsiteX2" fmla="*/ 4551932 w 4551932"/>
              <a:gd name="connsiteY2" fmla="*/ 6850799 h 6850799"/>
              <a:gd name="connsiteX3" fmla="*/ 0 w 4551932"/>
              <a:gd name="connsiteY3" fmla="*/ 6850799 h 6850799"/>
              <a:gd name="connsiteX4" fmla="*/ 12192 w 4551932"/>
              <a:gd name="connsiteY4" fmla="*/ 0 h 6850799"/>
              <a:gd name="connsiteX0" fmla="*/ 12192 w 4585702"/>
              <a:gd name="connsiteY0" fmla="*/ 0 h 6862991"/>
              <a:gd name="connsiteX1" fmla="*/ 3091632 w 4585702"/>
              <a:gd name="connsiteY1" fmla="*/ 4730496 h 6862991"/>
              <a:gd name="connsiteX2" fmla="*/ 4585702 w 4585702"/>
              <a:gd name="connsiteY2" fmla="*/ 6862991 h 6862991"/>
              <a:gd name="connsiteX3" fmla="*/ 0 w 4585702"/>
              <a:gd name="connsiteY3" fmla="*/ 6850799 h 6862991"/>
              <a:gd name="connsiteX4" fmla="*/ 12192 w 4585702"/>
              <a:gd name="connsiteY4" fmla="*/ 0 h 6862991"/>
              <a:gd name="connsiteX0" fmla="*/ 12192 w 4585702"/>
              <a:gd name="connsiteY0" fmla="*/ 0 h 6862991"/>
              <a:gd name="connsiteX1" fmla="*/ 3147916 w 4585702"/>
              <a:gd name="connsiteY1" fmla="*/ 4718304 h 6862991"/>
              <a:gd name="connsiteX2" fmla="*/ 4585702 w 4585702"/>
              <a:gd name="connsiteY2" fmla="*/ 6862991 h 6862991"/>
              <a:gd name="connsiteX3" fmla="*/ 0 w 4585702"/>
              <a:gd name="connsiteY3" fmla="*/ 6850799 h 6862991"/>
              <a:gd name="connsiteX4" fmla="*/ 12192 w 4585702"/>
              <a:gd name="connsiteY4" fmla="*/ 0 h 6862991"/>
              <a:gd name="connsiteX0" fmla="*/ 12192 w 3147916"/>
              <a:gd name="connsiteY0" fmla="*/ 0 h 6850799"/>
              <a:gd name="connsiteX1" fmla="*/ 3147916 w 3147916"/>
              <a:gd name="connsiteY1" fmla="*/ 4718304 h 6850799"/>
              <a:gd name="connsiteX2" fmla="*/ 2097971 w 3147916"/>
              <a:gd name="connsiteY2" fmla="*/ 6850799 h 6850799"/>
              <a:gd name="connsiteX3" fmla="*/ 0 w 3147916"/>
              <a:gd name="connsiteY3" fmla="*/ 6850799 h 6850799"/>
              <a:gd name="connsiteX4" fmla="*/ 12192 w 3147916"/>
              <a:gd name="connsiteY4" fmla="*/ 0 h 6850799"/>
              <a:gd name="connsiteX0" fmla="*/ 12192 w 2097971"/>
              <a:gd name="connsiteY0" fmla="*/ 0 h 6850799"/>
              <a:gd name="connsiteX1" fmla="*/ 29809 w 2097971"/>
              <a:gd name="connsiteY1" fmla="*/ 24384 h 6850799"/>
              <a:gd name="connsiteX2" fmla="*/ 2097971 w 2097971"/>
              <a:gd name="connsiteY2" fmla="*/ 6850799 h 6850799"/>
              <a:gd name="connsiteX3" fmla="*/ 0 w 2097971"/>
              <a:gd name="connsiteY3" fmla="*/ 6850799 h 6850799"/>
              <a:gd name="connsiteX4" fmla="*/ 12192 w 2097971"/>
              <a:gd name="connsiteY4" fmla="*/ 0 h 6850799"/>
              <a:gd name="connsiteX0" fmla="*/ 12192 w 2109228"/>
              <a:gd name="connsiteY0" fmla="*/ 0 h 6850799"/>
              <a:gd name="connsiteX1" fmla="*/ 29809 w 2109228"/>
              <a:gd name="connsiteY1" fmla="*/ 24384 h 6850799"/>
              <a:gd name="connsiteX2" fmla="*/ 2109228 w 2109228"/>
              <a:gd name="connsiteY2" fmla="*/ 6850799 h 6850799"/>
              <a:gd name="connsiteX3" fmla="*/ 0 w 2109228"/>
              <a:gd name="connsiteY3" fmla="*/ 6850799 h 6850799"/>
              <a:gd name="connsiteX4" fmla="*/ 12192 w 2109228"/>
              <a:gd name="connsiteY4" fmla="*/ 0 h 6850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9228" h="6850799">
                <a:moveTo>
                  <a:pt x="12192" y="0"/>
                </a:moveTo>
                <a:lnTo>
                  <a:pt x="29809" y="24384"/>
                </a:lnTo>
                <a:lnTo>
                  <a:pt x="2109228" y="6850799"/>
                </a:lnTo>
                <a:lnTo>
                  <a:pt x="0" y="6850799"/>
                </a:lnTo>
                <a:lnTo>
                  <a:pt x="12192"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119093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6309320"/>
            <a:ext cx="755479" cy="329106"/>
          </a:xfrm>
          <a:prstGeom prst="rect">
            <a:avLst/>
          </a:prstGeom>
        </p:spPr>
      </p:pic>
    </p:spTree>
    <p:extLst>
      <p:ext uri="{BB962C8B-B14F-4D97-AF65-F5344CB8AC3E}">
        <p14:creationId xmlns:p14="http://schemas.microsoft.com/office/powerpoint/2010/main" val="9629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6309320"/>
            <a:ext cx="755479" cy="329106"/>
          </a:xfrm>
          <a:prstGeom prst="rect">
            <a:avLst/>
          </a:prstGeom>
        </p:spPr>
      </p:pic>
      <p:sp>
        <p:nvSpPr>
          <p:cNvPr id="3" name="Parallelogram 2">
            <a:extLst>
              <a:ext uri="{FF2B5EF4-FFF2-40B4-BE49-F238E27FC236}">
                <a16:creationId xmlns:a16="http://schemas.microsoft.com/office/drawing/2014/main" id="{34DB8AD0-79BB-4BF1-9413-851AD2568DAF}"/>
              </a:ext>
            </a:extLst>
          </p:cNvPr>
          <p:cNvSpPr/>
          <p:nvPr userDrawn="1"/>
        </p:nvSpPr>
        <p:spPr>
          <a:xfrm>
            <a:off x="174331" y="692696"/>
            <a:ext cx="8630599" cy="144016"/>
          </a:xfrm>
          <a:prstGeom prst="parallelogram">
            <a:avLst/>
          </a:pr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Parallelogram 5">
            <a:extLst>
              <a:ext uri="{FF2B5EF4-FFF2-40B4-BE49-F238E27FC236}">
                <a16:creationId xmlns:a16="http://schemas.microsoft.com/office/drawing/2014/main" id="{94981901-87CD-4C7E-8EAA-905F4BDB1957}"/>
              </a:ext>
            </a:extLst>
          </p:cNvPr>
          <p:cNvSpPr/>
          <p:nvPr userDrawn="1"/>
        </p:nvSpPr>
        <p:spPr>
          <a:xfrm>
            <a:off x="323528" y="522088"/>
            <a:ext cx="8630599" cy="144016"/>
          </a:xfrm>
          <a:prstGeom prst="parallelogram">
            <a:avLst/>
          </a:pr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0501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sp>
        <p:nvSpPr>
          <p:cNvPr id="3" name="Parallelogram 2">
            <a:extLst>
              <a:ext uri="{FF2B5EF4-FFF2-40B4-BE49-F238E27FC236}">
                <a16:creationId xmlns:a16="http://schemas.microsoft.com/office/drawing/2014/main" id="{34DB8AD0-79BB-4BF1-9413-851AD2568DAF}"/>
              </a:ext>
            </a:extLst>
          </p:cNvPr>
          <p:cNvSpPr/>
          <p:nvPr userDrawn="1"/>
        </p:nvSpPr>
        <p:spPr>
          <a:xfrm>
            <a:off x="107503" y="692696"/>
            <a:ext cx="8630599" cy="144016"/>
          </a:xfrm>
          <a:prstGeom prst="parallelogram">
            <a:avLst/>
          </a:pr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Parallelogram 5">
            <a:extLst>
              <a:ext uri="{FF2B5EF4-FFF2-40B4-BE49-F238E27FC236}">
                <a16:creationId xmlns:a16="http://schemas.microsoft.com/office/drawing/2014/main" id="{94981901-87CD-4C7E-8EAA-905F4BDB1957}"/>
              </a:ext>
            </a:extLst>
          </p:cNvPr>
          <p:cNvSpPr/>
          <p:nvPr userDrawn="1"/>
        </p:nvSpPr>
        <p:spPr>
          <a:xfrm>
            <a:off x="225271" y="522048"/>
            <a:ext cx="8630599" cy="144016"/>
          </a:xfrm>
          <a:prstGeom prst="parallelogram">
            <a:avLst/>
          </a:pr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88229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6309320"/>
            <a:ext cx="755479" cy="329106"/>
          </a:xfrm>
          <a:prstGeom prst="rect">
            <a:avLst/>
          </a:prstGeom>
        </p:spPr>
      </p:pic>
      <p:sp>
        <p:nvSpPr>
          <p:cNvPr id="4" name="Rectangle 3">
            <a:extLst>
              <a:ext uri="{FF2B5EF4-FFF2-40B4-BE49-F238E27FC236}">
                <a16:creationId xmlns:a16="http://schemas.microsoft.com/office/drawing/2014/main" id="{49B826D9-F82A-445F-A1C0-A7E88E669B3F}"/>
              </a:ext>
            </a:extLst>
          </p:cNvPr>
          <p:cNvSpPr/>
          <p:nvPr userDrawn="1"/>
        </p:nvSpPr>
        <p:spPr>
          <a:xfrm>
            <a:off x="0" y="0"/>
            <a:ext cx="7380312" cy="620688"/>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208" h="495971">
                <a:moveTo>
                  <a:pt x="0" y="0"/>
                </a:moveTo>
                <a:lnTo>
                  <a:pt x="6444208" y="0"/>
                </a:lnTo>
                <a:lnTo>
                  <a:pt x="4444720" y="495971"/>
                </a:lnTo>
                <a:lnTo>
                  <a:pt x="0" y="471587"/>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5427E06D-6F1C-4C06-9B1E-A74144AEF287}"/>
              </a:ext>
            </a:extLst>
          </p:cNvPr>
          <p:cNvSpPr/>
          <p:nvPr userDrawn="1"/>
        </p:nvSpPr>
        <p:spPr>
          <a:xfrm>
            <a:off x="0" y="0"/>
            <a:ext cx="5076056" cy="620687"/>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6056" h="620687">
                <a:moveTo>
                  <a:pt x="0" y="0"/>
                </a:moveTo>
                <a:lnTo>
                  <a:pt x="5063864" y="573024"/>
                </a:lnTo>
                <a:lnTo>
                  <a:pt x="5076056" y="620687"/>
                </a:lnTo>
                <a:lnTo>
                  <a:pt x="0" y="620687"/>
                </a:lnTo>
                <a:lnTo>
                  <a:pt x="0"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Parallelogram 2">
            <a:extLst>
              <a:ext uri="{FF2B5EF4-FFF2-40B4-BE49-F238E27FC236}">
                <a16:creationId xmlns:a16="http://schemas.microsoft.com/office/drawing/2014/main" id="{AFBAE4C4-DF14-4DD0-9D88-EC06B666B0DC}"/>
              </a:ext>
            </a:extLst>
          </p:cNvPr>
          <p:cNvSpPr/>
          <p:nvPr userDrawn="1"/>
        </p:nvSpPr>
        <p:spPr>
          <a:xfrm>
            <a:off x="5228408" y="-2"/>
            <a:ext cx="3923928"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6389" h="495972">
                <a:moveTo>
                  <a:pt x="0" y="495972"/>
                </a:moveTo>
                <a:lnTo>
                  <a:pt x="3591773" y="0"/>
                </a:lnTo>
                <a:lnTo>
                  <a:pt x="6226389" y="0"/>
                </a:lnTo>
                <a:lnTo>
                  <a:pt x="6226389" y="495972"/>
                </a:lnTo>
                <a:lnTo>
                  <a:pt x="0" y="495972"/>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Parallelogram 2">
            <a:extLst>
              <a:ext uri="{FF2B5EF4-FFF2-40B4-BE49-F238E27FC236}">
                <a16:creationId xmlns:a16="http://schemas.microsoft.com/office/drawing/2014/main" id="{34DB8AD0-79BB-4BF1-9413-851AD2568DAF}"/>
              </a:ext>
            </a:extLst>
          </p:cNvPr>
          <p:cNvSpPr/>
          <p:nvPr userDrawn="1"/>
        </p:nvSpPr>
        <p:spPr>
          <a:xfrm>
            <a:off x="5220072" y="0"/>
            <a:ext cx="2655960"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410" h="495972">
                <a:moveTo>
                  <a:pt x="0" y="495972"/>
                </a:moveTo>
                <a:lnTo>
                  <a:pt x="3591773" y="0"/>
                </a:lnTo>
                <a:lnTo>
                  <a:pt x="4214410" y="0"/>
                </a:lnTo>
                <a:lnTo>
                  <a:pt x="2453928" y="495972"/>
                </a:lnTo>
                <a:lnTo>
                  <a:pt x="0" y="495972"/>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97972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107504" y="6309320"/>
            <a:ext cx="971600"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6309320"/>
            <a:ext cx="755479" cy="329106"/>
          </a:xfrm>
          <a:prstGeom prst="rect">
            <a:avLst/>
          </a:prstGeom>
        </p:spPr>
      </p:pic>
      <p:sp>
        <p:nvSpPr>
          <p:cNvPr id="4" name="Rectangle 3">
            <a:extLst>
              <a:ext uri="{FF2B5EF4-FFF2-40B4-BE49-F238E27FC236}">
                <a16:creationId xmlns:a16="http://schemas.microsoft.com/office/drawing/2014/main" id="{49B826D9-F82A-445F-A1C0-A7E88E669B3F}"/>
              </a:ext>
            </a:extLst>
          </p:cNvPr>
          <p:cNvSpPr/>
          <p:nvPr userDrawn="1"/>
        </p:nvSpPr>
        <p:spPr>
          <a:xfrm>
            <a:off x="0" y="0"/>
            <a:ext cx="7380312" cy="620688"/>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208" h="495971">
                <a:moveTo>
                  <a:pt x="0" y="0"/>
                </a:moveTo>
                <a:lnTo>
                  <a:pt x="6444208" y="0"/>
                </a:lnTo>
                <a:lnTo>
                  <a:pt x="4444720" y="495971"/>
                </a:lnTo>
                <a:lnTo>
                  <a:pt x="0" y="471587"/>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5427E06D-6F1C-4C06-9B1E-A74144AEF287}"/>
              </a:ext>
            </a:extLst>
          </p:cNvPr>
          <p:cNvSpPr/>
          <p:nvPr userDrawn="1"/>
        </p:nvSpPr>
        <p:spPr>
          <a:xfrm>
            <a:off x="0" y="0"/>
            <a:ext cx="5076056" cy="620687"/>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6056" h="620687">
                <a:moveTo>
                  <a:pt x="0" y="0"/>
                </a:moveTo>
                <a:lnTo>
                  <a:pt x="5063864" y="573024"/>
                </a:lnTo>
                <a:lnTo>
                  <a:pt x="5076056" y="620687"/>
                </a:lnTo>
                <a:lnTo>
                  <a:pt x="0" y="620687"/>
                </a:lnTo>
                <a:lnTo>
                  <a:pt x="0"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Parallelogram 2">
            <a:extLst>
              <a:ext uri="{FF2B5EF4-FFF2-40B4-BE49-F238E27FC236}">
                <a16:creationId xmlns:a16="http://schemas.microsoft.com/office/drawing/2014/main" id="{AFBAE4C4-DF14-4DD0-9D88-EC06B666B0DC}"/>
              </a:ext>
            </a:extLst>
          </p:cNvPr>
          <p:cNvSpPr/>
          <p:nvPr userDrawn="1"/>
        </p:nvSpPr>
        <p:spPr>
          <a:xfrm>
            <a:off x="5228408" y="-2"/>
            <a:ext cx="3923928"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6389" h="495972">
                <a:moveTo>
                  <a:pt x="0" y="495972"/>
                </a:moveTo>
                <a:lnTo>
                  <a:pt x="3591773" y="0"/>
                </a:lnTo>
                <a:lnTo>
                  <a:pt x="6226389" y="0"/>
                </a:lnTo>
                <a:lnTo>
                  <a:pt x="6226389" y="495972"/>
                </a:lnTo>
                <a:lnTo>
                  <a:pt x="0" y="495972"/>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Parallelogram 2">
            <a:extLst>
              <a:ext uri="{FF2B5EF4-FFF2-40B4-BE49-F238E27FC236}">
                <a16:creationId xmlns:a16="http://schemas.microsoft.com/office/drawing/2014/main" id="{34DB8AD0-79BB-4BF1-9413-851AD2568DAF}"/>
              </a:ext>
            </a:extLst>
          </p:cNvPr>
          <p:cNvSpPr/>
          <p:nvPr userDrawn="1"/>
        </p:nvSpPr>
        <p:spPr>
          <a:xfrm>
            <a:off x="5220072" y="0"/>
            <a:ext cx="2655960"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410" h="495972">
                <a:moveTo>
                  <a:pt x="0" y="495972"/>
                </a:moveTo>
                <a:lnTo>
                  <a:pt x="3591773" y="0"/>
                </a:lnTo>
                <a:lnTo>
                  <a:pt x="4214410" y="0"/>
                </a:lnTo>
                <a:lnTo>
                  <a:pt x="2453928" y="495972"/>
                </a:lnTo>
                <a:lnTo>
                  <a:pt x="0" y="495972"/>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ectangle 3">
            <a:extLst>
              <a:ext uri="{FF2B5EF4-FFF2-40B4-BE49-F238E27FC236}">
                <a16:creationId xmlns:a16="http://schemas.microsoft.com/office/drawing/2014/main" id="{76459986-1AD0-45CD-807B-9696817E0535}"/>
              </a:ext>
            </a:extLst>
          </p:cNvPr>
          <p:cNvSpPr/>
          <p:nvPr userDrawn="1"/>
        </p:nvSpPr>
        <p:spPr>
          <a:xfrm>
            <a:off x="0" y="3068962"/>
            <a:ext cx="7380312" cy="620688"/>
          </a:xfrm>
          <a:custGeom>
            <a:avLst/>
            <a:gdLst>
              <a:gd name="connsiteX0" fmla="*/ 0 w 6444208"/>
              <a:gd name="connsiteY0" fmla="*/ 0 h 471587"/>
              <a:gd name="connsiteX1" fmla="*/ 6444208 w 6444208"/>
              <a:gd name="connsiteY1" fmla="*/ 0 h 471587"/>
              <a:gd name="connsiteX2" fmla="*/ 6444208 w 6444208"/>
              <a:gd name="connsiteY2" fmla="*/ 471587 h 471587"/>
              <a:gd name="connsiteX3" fmla="*/ 0 w 6444208"/>
              <a:gd name="connsiteY3" fmla="*/ 471587 h 471587"/>
              <a:gd name="connsiteX4" fmla="*/ 0 w 6444208"/>
              <a:gd name="connsiteY4" fmla="*/ 0 h 471587"/>
              <a:gd name="connsiteX0" fmla="*/ 0 w 6444208"/>
              <a:gd name="connsiteY0" fmla="*/ 0 h 495971"/>
              <a:gd name="connsiteX1" fmla="*/ 6444208 w 6444208"/>
              <a:gd name="connsiteY1" fmla="*/ 0 h 495971"/>
              <a:gd name="connsiteX2" fmla="*/ 4444720 w 6444208"/>
              <a:gd name="connsiteY2" fmla="*/ 495971 h 495971"/>
              <a:gd name="connsiteX3" fmla="*/ 0 w 6444208"/>
              <a:gd name="connsiteY3" fmla="*/ 471587 h 495971"/>
              <a:gd name="connsiteX4" fmla="*/ 0 w 6444208"/>
              <a:gd name="connsiteY4" fmla="*/ 0 h 495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208" h="495971">
                <a:moveTo>
                  <a:pt x="0" y="0"/>
                </a:moveTo>
                <a:lnTo>
                  <a:pt x="6444208" y="0"/>
                </a:lnTo>
                <a:lnTo>
                  <a:pt x="4444720" y="495971"/>
                </a:lnTo>
                <a:lnTo>
                  <a:pt x="0" y="471587"/>
                </a:lnTo>
                <a:lnTo>
                  <a:pt x="0" y="0"/>
                </a:lnTo>
                <a:close/>
              </a:path>
            </a:pathLst>
          </a:custGeom>
          <a:solidFill>
            <a:srgbClr val="15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Rectangle 5">
            <a:extLst>
              <a:ext uri="{FF2B5EF4-FFF2-40B4-BE49-F238E27FC236}">
                <a16:creationId xmlns:a16="http://schemas.microsoft.com/office/drawing/2014/main" id="{96E4FB34-1EC0-4B76-96C0-3A05E953EFCF}"/>
              </a:ext>
            </a:extLst>
          </p:cNvPr>
          <p:cNvSpPr/>
          <p:nvPr userDrawn="1"/>
        </p:nvSpPr>
        <p:spPr>
          <a:xfrm>
            <a:off x="0" y="3068962"/>
            <a:ext cx="5076056" cy="620687"/>
          </a:xfrm>
          <a:custGeom>
            <a:avLst/>
            <a:gdLst>
              <a:gd name="connsiteX0" fmla="*/ 0 w 5076056"/>
              <a:gd name="connsiteY0" fmla="*/ 0 h 620687"/>
              <a:gd name="connsiteX1" fmla="*/ 5076056 w 5076056"/>
              <a:gd name="connsiteY1" fmla="*/ 0 h 620687"/>
              <a:gd name="connsiteX2" fmla="*/ 5076056 w 5076056"/>
              <a:gd name="connsiteY2" fmla="*/ 620687 h 620687"/>
              <a:gd name="connsiteX3" fmla="*/ 0 w 5076056"/>
              <a:gd name="connsiteY3" fmla="*/ 620687 h 620687"/>
              <a:gd name="connsiteX4" fmla="*/ 0 w 5076056"/>
              <a:gd name="connsiteY4" fmla="*/ 0 h 620687"/>
              <a:gd name="connsiteX0" fmla="*/ 0 w 5076056"/>
              <a:gd name="connsiteY0" fmla="*/ 0 h 620687"/>
              <a:gd name="connsiteX1" fmla="*/ 5063864 w 5076056"/>
              <a:gd name="connsiteY1" fmla="*/ 573024 h 620687"/>
              <a:gd name="connsiteX2" fmla="*/ 5076056 w 5076056"/>
              <a:gd name="connsiteY2" fmla="*/ 620687 h 620687"/>
              <a:gd name="connsiteX3" fmla="*/ 0 w 5076056"/>
              <a:gd name="connsiteY3" fmla="*/ 620687 h 620687"/>
              <a:gd name="connsiteX4" fmla="*/ 0 w 5076056"/>
              <a:gd name="connsiteY4" fmla="*/ 0 h 620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76056" h="620687">
                <a:moveTo>
                  <a:pt x="0" y="0"/>
                </a:moveTo>
                <a:lnTo>
                  <a:pt x="5063864" y="573024"/>
                </a:lnTo>
                <a:lnTo>
                  <a:pt x="5076056" y="620687"/>
                </a:lnTo>
                <a:lnTo>
                  <a:pt x="0" y="620687"/>
                </a:lnTo>
                <a:lnTo>
                  <a:pt x="0" y="0"/>
                </a:lnTo>
                <a:close/>
              </a:path>
            </a:pathLst>
          </a:custGeom>
          <a:solidFill>
            <a:srgbClr val="138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Parallelogram 2">
            <a:extLst>
              <a:ext uri="{FF2B5EF4-FFF2-40B4-BE49-F238E27FC236}">
                <a16:creationId xmlns:a16="http://schemas.microsoft.com/office/drawing/2014/main" id="{42C9C9D3-F956-43C7-989A-12BD3D453B2B}"/>
              </a:ext>
            </a:extLst>
          </p:cNvPr>
          <p:cNvSpPr/>
          <p:nvPr userDrawn="1"/>
        </p:nvSpPr>
        <p:spPr>
          <a:xfrm>
            <a:off x="5228408" y="3068960"/>
            <a:ext cx="3923928"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6389" h="495972">
                <a:moveTo>
                  <a:pt x="0" y="495972"/>
                </a:moveTo>
                <a:lnTo>
                  <a:pt x="3591773" y="0"/>
                </a:lnTo>
                <a:lnTo>
                  <a:pt x="6226389" y="0"/>
                </a:lnTo>
                <a:lnTo>
                  <a:pt x="6226389" y="495972"/>
                </a:lnTo>
                <a:lnTo>
                  <a:pt x="0" y="495972"/>
                </a:lnTo>
                <a:close/>
              </a:path>
            </a:pathLst>
          </a:custGeom>
          <a:solidFill>
            <a:srgbClr val="A3C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Parallelogram 2">
            <a:extLst>
              <a:ext uri="{FF2B5EF4-FFF2-40B4-BE49-F238E27FC236}">
                <a16:creationId xmlns:a16="http://schemas.microsoft.com/office/drawing/2014/main" id="{0CAD5E1D-5B00-4B41-BD48-FA2B8600424C}"/>
              </a:ext>
            </a:extLst>
          </p:cNvPr>
          <p:cNvSpPr/>
          <p:nvPr userDrawn="1"/>
        </p:nvSpPr>
        <p:spPr>
          <a:xfrm>
            <a:off x="5220072" y="3068962"/>
            <a:ext cx="2655960" cy="620689"/>
          </a:xfrm>
          <a:custGeom>
            <a:avLst/>
            <a:gdLst>
              <a:gd name="connsiteX0" fmla="*/ 0 w 2634616"/>
              <a:gd name="connsiteY0" fmla="*/ 495972 h 495972"/>
              <a:gd name="connsiteX1" fmla="*/ 0 w 2634616"/>
              <a:gd name="connsiteY1" fmla="*/ 0 h 495972"/>
              <a:gd name="connsiteX2" fmla="*/ 2634616 w 2634616"/>
              <a:gd name="connsiteY2" fmla="*/ 0 h 495972"/>
              <a:gd name="connsiteX3" fmla="*/ 2634616 w 2634616"/>
              <a:gd name="connsiteY3" fmla="*/ 495972 h 495972"/>
              <a:gd name="connsiteX4" fmla="*/ 0 w 2634616"/>
              <a:gd name="connsiteY4" fmla="*/ 495972 h 495972"/>
              <a:gd name="connsiteX0" fmla="*/ 0 w 4609720"/>
              <a:gd name="connsiteY0" fmla="*/ 495972 h 495972"/>
              <a:gd name="connsiteX1" fmla="*/ 1975104 w 4609720"/>
              <a:gd name="connsiteY1" fmla="*/ 0 h 495972"/>
              <a:gd name="connsiteX2" fmla="*/ 4609720 w 4609720"/>
              <a:gd name="connsiteY2" fmla="*/ 0 h 495972"/>
              <a:gd name="connsiteX3" fmla="*/ 4609720 w 4609720"/>
              <a:gd name="connsiteY3" fmla="*/ 495972 h 495972"/>
              <a:gd name="connsiteX4" fmla="*/ 0 w 4609720"/>
              <a:gd name="connsiteY4" fmla="*/ 495972 h 495972"/>
              <a:gd name="connsiteX0" fmla="*/ 0 w 6226389"/>
              <a:gd name="connsiteY0" fmla="*/ 495972 h 495972"/>
              <a:gd name="connsiteX1" fmla="*/ 3591773 w 6226389"/>
              <a:gd name="connsiteY1" fmla="*/ 0 h 495972"/>
              <a:gd name="connsiteX2" fmla="*/ 6226389 w 6226389"/>
              <a:gd name="connsiteY2" fmla="*/ 0 h 495972"/>
              <a:gd name="connsiteX3" fmla="*/ 6226389 w 6226389"/>
              <a:gd name="connsiteY3" fmla="*/ 495972 h 495972"/>
              <a:gd name="connsiteX4" fmla="*/ 0 w 6226389"/>
              <a:gd name="connsiteY4" fmla="*/ 495972 h 495972"/>
              <a:gd name="connsiteX0" fmla="*/ 0 w 6226389"/>
              <a:gd name="connsiteY0" fmla="*/ 495972 h 495972"/>
              <a:gd name="connsiteX1" fmla="*/ 3591773 w 6226389"/>
              <a:gd name="connsiteY1" fmla="*/ 0 h 495972"/>
              <a:gd name="connsiteX2" fmla="*/ 4214410 w 6226389"/>
              <a:gd name="connsiteY2" fmla="*/ 0 h 495972"/>
              <a:gd name="connsiteX3" fmla="*/ 6226389 w 6226389"/>
              <a:gd name="connsiteY3" fmla="*/ 495972 h 495972"/>
              <a:gd name="connsiteX4" fmla="*/ 0 w 6226389"/>
              <a:gd name="connsiteY4" fmla="*/ 495972 h 495972"/>
              <a:gd name="connsiteX0" fmla="*/ 0 w 4214410"/>
              <a:gd name="connsiteY0" fmla="*/ 495972 h 495972"/>
              <a:gd name="connsiteX1" fmla="*/ 3591773 w 4214410"/>
              <a:gd name="connsiteY1" fmla="*/ 0 h 495972"/>
              <a:gd name="connsiteX2" fmla="*/ 4214410 w 4214410"/>
              <a:gd name="connsiteY2" fmla="*/ 0 h 495972"/>
              <a:gd name="connsiteX3" fmla="*/ 2453928 w 4214410"/>
              <a:gd name="connsiteY3" fmla="*/ 495972 h 495972"/>
              <a:gd name="connsiteX4" fmla="*/ 0 w 4214410"/>
              <a:gd name="connsiteY4" fmla="*/ 495972 h 495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410" h="495972">
                <a:moveTo>
                  <a:pt x="0" y="495972"/>
                </a:moveTo>
                <a:lnTo>
                  <a:pt x="3591773" y="0"/>
                </a:lnTo>
                <a:lnTo>
                  <a:pt x="4214410" y="0"/>
                </a:lnTo>
                <a:lnTo>
                  <a:pt x="2453928" y="495972"/>
                </a:lnTo>
                <a:lnTo>
                  <a:pt x="0" y="495972"/>
                </a:lnTo>
                <a:close/>
              </a:path>
            </a:pathLst>
          </a:custGeom>
          <a:solidFill>
            <a:srgbClr val="81B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7802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78" r:id="rId2"/>
    <p:sldLayoutId id="2147483679" r:id="rId3"/>
    <p:sldLayoutId id="2147483682" r:id="rId4"/>
    <p:sldLayoutId id="2147483668" r:id="rId5"/>
    <p:sldLayoutId id="2147483676" r:id="rId6"/>
    <p:sldLayoutId id="2147483680" r:id="rId7"/>
    <p:sldLayoutId id="2147483677" r:id="rId8"/>
    <p:sldLayoutId id="2147483683" r:id="rId9"/>
    <p:sldLayoutId id="2147483681" r:id="rId10"/>
    <p:sldLayoutId id="2147483674" r:id="rId11"/>
    <p:sldLayoutId id="214748367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image" Target="../media/image3.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1484909-AD5E-4E98-9A89-FEB63A2C0EC9}"/>
              </a:ext>
            </a:extLst>
          </p:cNvPr>
          <p:cNvSpPr txBox="1">
            <a:spLocks noChangeArrowheads="1"/>
          </p:cNvSpPr>
          <p:nvPr/>
        </p:nvSpPr>
        <p:spPr bwMode="auto">
          <a:xfrm>
            <a:off x="863080" y="2060848"/>
            <a:ext cx="5688632" cy="1938992"/>
          </a:xfrm>
          <a:prstGeom prst="rect">
            <a:avLst/>
          </a:prstGeom>
          <a:noFill/>
          <a:ln w="9525">
            <a:noFill/>
            <a:miter lim="800000"/>
            <a:headEnd/>
            <a:tailEnd/>
          </a:ln>
        </p:spPr>
        <p:txBody>
          <a:bodyPr wrap="square">
            <a:spAutoFit/>
          </a:bodyPr>
          <a:lstStyle/>
          <a:p>
            <a:pPr algn="ctr">
              <a:spcAft>
                <a:spcPts val="600"/>
              </a:spcAft>
            </a:pPr>
            <a:r>
              <a:rPr lang="lv-LV" altLang="ko-KR" sz="4000" b="1" dirty="0">
                <a:latin typeface="Arial Narrow" panose="020B0606020202030204" pitchFamily="34" charset="0"/>
                <a:ea typeface="맑은 고딕" pitchFamily="50" charset="-127"/>
                <a:cs typeface="Arial" panose="020B0604020202020204" pitchFamily="34" charset="0"/>
              </a:rPr>
              <a:t>Ziepniekkalna iedzīvotāju viedoklis par Rīgas Domes mobilo kultūrtelpu STROPS</a:t>
            </a:r>
            <a:endParaRPr lang="en-US" altLang="ko-KR" sz="4000" b="1" dirty="0">
              <a:latin typeface="Arial Narrow" panose="020B0606020202030204" pitchFamily="34" charset="0"/>
              <a:ea typeface="맑은 고딕" pitchFamily="50" charset="-127"/>
              <a:cs typeface="Arial" pitchFamily="34" charset="0"/>
            </a:endParaRPr>
          </a:p>
        </p:txBody>
      </p:sp>
      <p:sp>
        <p:nvSpPr>
          <p:cNvPr id="10" name="TextBox 9">
            <a:extLst>
              <a:ext uri="{FF2B5EF4-FFF2-40B4-BE49-F238E27FC236}">
                <a16:creationId xmlns:a16="http://schemas.microsoft.com/office/drawing/2014/main" id="{40E34337-3C98-4151-9B72-B0790CD4269B}"/>
              </a:ext>
            </a:extLst>
          </p:cNvPr>
          <p:cNvSpPr txBox="1"/>
          <p:nvPr/>
        </p:nvSpPr>
        <p:spPr>
          <a:xfrm>
            <a:off x="1763688" y="4365104"/>
            <a:ext cx="4788024" cy="646331"/>
          </a:xfrm>
          <a:prstGeom prst="rect">
            <a:avLst/>
          </a:prstGeom>
          <a:noFill/>
        </p:spPr>
        <p:txBody>
          <a:bodyPr wrap="square">
            <a:spAutoFit/>
          </a:bodyPr>
          <a:lstStyle/>
          <a:p>
            <a:pPr algn="ctr" fontAlgn="auto">
              <a:spcBef>
                <a:spcPts val="0"/>
              </a:spcBef>
              <a:spcAft>
                <a:spcPts val="0"/>
              </a:spcAft>
              <a:defRPr/>
            </a:pPr>
            <a:r>
              <a:rPr kumimoji="0" lang="lv-LV" altLang="ko-KR" b="1" dirty="0">
                <a:solidFill>
                  <a:schemeClr val="bg1"/>
                </a:solidFill>
                <a:latin typeface="Arial Narrow" panose="020B0606020202030204" pitchFamily="34" charset="0"/>
                <a:cs typeface="Arial" pitchFamily="34" charset="0"/>
              </a:rPr>
              <a:t>Ziepniekkalna iedzīvotāju aptauja</a:t>
            </a:r>
          </a:p>
          <a:p>
            <a:pPr algn="ctr" fontAlgn="auto">
              <a:spcBef>
                <a:spcPts val="0"/>
              </a:spcBef>
              <a:spcAft>
                <a:spcPts val="0"/>
              </a:spcAft>
              <a:defRPr/>
            </a:pPr>
            <a:r>
              <a:rPr lang="lv-LV" altLang="ko-KR" b="1" dirty="0">
                <a:solidFill>
                  <a:schemeClr val="bg1"/>
                </a:solidFill>
                <a:latin typeface="Arial Narrow" panose="020B0606020202030204" pitchFamily="34" charset="0"/>
                <a:cs typeface="Arial" pitchFamily="34" charset="0"/>
              </a:rPr>
              <a:t>2020. gada janvāris</a:t>
            </a:r>
            <a:endParaRPr kumimoji="0" lang="en-US" altLang="ko-KR" b="1" dirty="0">
              <a:solidFill>
                <a:schemeClr val="bg1"/>
              </a:solidFill>
              <a:latin typeface="Arial Narrow" panose="020B0606020202030204" pitchFamily="34" charset="0"/>
              <a:cs typeface="Arial" pitchFamily="34" charset="0"/>
            </a:endParaRPr>
          </a:p>
        </p:txBody>
      </p:sp>
      <p:pic>
        <p:nvPicPr>
          <p:cNvPr id="11" name="Picture 10">
            <a:extLst>
              <a:ext uri="{FF2B5EF4-FFF2-40B4-BE49-F238E27FC236}">
                <a16:creationId xmlns:a16="http://schemas.microsoft.com/office/drawing/2014/main" id="{334ADE04-A4C6-446B-A946-A7163F7549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5949280"/>
            <a:ext cx="1606456" cy="731181"/>
          </a:xfrm>
          <a:prstGeom prst="rect">
            <a:avLst/>
          </a:prstGeom>
        </p:spPr>
      </p:pic>
    </p:spTree>
    <p:extLst>
      <p:ext uri="{BB962C8B-B14F-4D97-AF65-F5344CB8AC3E}">
        <p14:creationId xmlns:p14="http://schemas.microsoft.com/office/powerpoint/2010/main" val="282787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199" y="79237"/>
            <a:ext cx="7588250" cy="687950"/>
          </a:xfrm>
          <a:prstGeom prst="rect">
            <a:avLst/>
          </a:prstGeom>
          <a:noFill/>
        </p:spPr>
        <p:txBody>
          <a:bodyPr>
            <a:normAutofit/>
          </a:bodyPr>
          <a:lstStyle/>
          <a:p>
            <a:pPr algn="l"/>
            <a:r>
              <a:rPr lang="lv-LV" altLang="ko-KR" sz="2000" b="1" cap="all" dirty="0">
                <a:solidFill>
                  <a:schemeClr val="bg1"/>
                </a:solidFill>
                <a:latin typeface="Arial Narrow" panose="020B0606020202030204" pitchFamily="34" charset="0"/>
              </a:rPr>
              <a:t>2. Kultūrtelpas STROPS pasākumu apmeklēšana</a:t>
            </a:r>
            <a:endParaRPr lang="ko-KR" altLang="en-US" sz="2000" b="1" cap="all" dirty="0">
              <a:solidFill>
                <a:schemeClr val="bg1"/>
              </a:solidFill>
              <a:latin typeface="Arial Narrow" panose="020B0606020202030204" pitchFamily="34" charset="0"/>
            </a:endParaRP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4572000" y="5707016"/>
            <a:ext cx="4576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US" altLang="lv-LV" b="0" i="1" noProof="1">
                <a:latin typeface="Arial" charset="0"/>
                <a:cs typeface="Arial" charset="0"/>
              </a:rPr>
              <a:t>Bāze: respondenti, kuri pamanījuši </a:t>
            </a:r>
            <a:r>
              <a:rPr lang="lv-LV" altLang="lv-LV" b="0" i="1" noProof="1">
                <a:latin typeface="Arial" charset="0"/>
                <a:cs typeface="Arial" charset="0"/>
              </a:rPr>
              <a:t>Ziepniekkalna kultūrtelpu STROPS</a:t>
            </a:r>
            <a:r>
              <a:rPr lang="en-US" altLang="lv-LV" b="0" i="1" noProof="1">
                <a:latin typeface="Arial" charset="0"/>
                <a:cs typeface="Arial" charset="0"/>
              </a:rPr>
              <a:t>, n=162</a:t>
            </a: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«A3. Vai Jūs vai citi Jūsu ģimenes locekļi apmeklējāt kādus pasākumus, kuri norisinājās Ziepniekkalna kultūrtelpā STROPS?»</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9" name="Chart 8">
            <a:extLst>
              <a:ext uri="{FF2B5EF4-FFF2-40B4-BE49-F238E27FC236}">
                <a16:creationId xmlns:a16="http://schemas.microsoft.com/office/drawing/2014/main" id="{0BDCD9F4-DB5C-4CD7-9D56-230C8748DFA1}"/>
              </a:ext>
            </a:extLst>
          </p:cNvPr>
          <p:cNvGraphicFramePr>
            <a:graphicFrameLocks/>
          </p:cNvGraphicFramePr>
          <p:nvPr>
            <p:extLst>
              <p:ext uri="{D42A27DB-BD31-4B8C-83A1-F6EECF244321}">
                <p14:modId xmlns:p14="http://schemas.microsoft.com/office/powerpoint/2010/main" val="1082107666"/>
              </p:ext>
            </p:extLst>
          </p:nvPr>
        </p:nvGraphicFramePr>
        <p:xfrm>
          <a:off x="4572000" y="2204864"/>
          <a:ext cx="4576199" cy="33880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8EF9ACA1-FBEB-49A8-82A1-9734FB1F4D2D}"/>
              </a:ext>
            </a:extLst>
          </p:cNvPr>
          <p:cNvGraphicFramePr>
            <a:graphicFrameLocks/>
          </p:cNvGraphicFramePr>
          <p:nvPr>
            <p:extLst>
              <p:ext uri="{D42A27DB-BD31-4B8C-83A1-F6EECF244321}">
                <p14:modId xmlns:p14="http://schemas.microsoft.com/office/powerpoint/2010/main" val="1292849406"/>
              </p:ext>
            </p:extLst>
          </p:nvPr>
        </p:nvGraphicFramePr>
        <p:xfrm>
          <a:off x="-240690" y="2047969"/>
          <a:ext cx="4576199" cy="3828424"/>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46">
            <a:extLst>
              <a:ext uri="{FF2B5EF4-FFF2-40B4-BE49-F238E27FC236}">
                <a16:creationId xmlns:a16="http://schemas.microsoft.com/office/drawing/2014/main" id="{0904A725-ACBB-4A29-88F0-55F69DDF6AB5}"/>
              </a:ext>
            </a:extLst>
          </p:cNvPr>
          <p:cNvSpPr>
            <a:spLocks noRot="1" noChangeArrowheads="1"/>
          </p:cNvSpPr>
          <p:nvPr/>
        </p:nvSpPr>
        <p:spPr bwMode="auto">
          <a:xfrm>
            <a:off x="-264353" y="5707015"/>
            <a:ext cx="4576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US" altLang="lv-LV" b="0" i="1" noProof="1">
                <a:latin typeface="Arial" charset="0"/>
                <a:cs typeface="Arial" charset="0"/>
              </a:rPr>
              <a:t>Bāze: </a:t>
            </a:r>
            <a:r>
              <a:rPr lang="lv-LV" altLang="lv-LV" b="0" i="1" noProof="1">
                <a:latin typeface="Arial" charset="0"/>
                <a:cs typeface="Arial" charset="0"/>
              </a:rPr>
              <a:t>visi respondenti, n=305</a:t>
            </a:r>
            <a:endParaRPr lang="en-US" altLang="lv-LV" b="0" i="1" noProof="1">
              <a:latin typeface="Arial" charset="0"/>
              <a:cs typeface="Arial" charset="0"/>
            </a:endParaRPr>
          </a:p>
        </p:txBody>
      </p:sp>
      <p:sp>
        <p:nvSpPr>
          <p:cNvPr id="10" name="Parallelogram 9">
            <a:extLst>
              <a:ext uri="{FF2B5EF4-FFF2-40B4-BE49-F238E27FC236}">
                <a16:creationId xmlns:a16="http://schemas.microsoft.com/office/drawing/2014/main" id="{744A4E9D-6C8A-4B3A-B945-20B13886F81E}"/>
              </a:ext>
            </a:extLst>
          </p:cNvPr>
          <p:cNvSpPr/>
          <p:nvPr/>
        </p:nvSpPr>
        <p:spPr>
          <a:xfrm flipH="1">
            <a:off x="4932040" y="1447478"/>
            <a:ext cx="4103489" cy="433387"/>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Respondenti, kuri pamanījuši </a:t>
            </a:r>
          </a:p>
          <a:p>
            <a:pPr algn="ctr"/>
            <a:r>
              <a:rPr lang="lv-LV" sz="1400" dirty="0">
                <a:latin typeface="Arial" panose="020B0604020202020204" pitchFamily="34" charset="0"/>
                <a:cs typeface="Arial" panose="020B0604020202020204" pitchFamily="34" charset="0"/>
              </a:rPr>
              <a:t>Ziepniekkalna kultūrtelpu STROPS</a:t>
            </a:r>
          </a:p>
        </p:txBody>
      </p:sp>
      <p:sp>
        <p:nvSpPr>
          <p:cNvPr id="11" name="Parallelogram 10">
            <a:extLst>
              <a:ext uri="{FF2B5EF4-FFF2-40B4-BE49-F238E27FC236}">
                <a16:creationId xmlns:a16="http://schemas.microsoft.com/office/drawing/2014/main" id="{450075F2-01FB-4CA5-B545-DBAB47D15AEB}"/>
              </a:ext>
            </a:extLst>
          </p:cNvPr>
          <p:cNvSpPr/>
          <p:nvPr/>
        </p:nvSpPr>
        <p:spPr>
          <a:xfrm flipH="1">
            <a:off x="140072" y="1447478"/>
            <a:ext cx="4103489" cy="43610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Visi respondenti</a:t>
            </a:r>
          </a:p>
        </p:txBody>
      </p:sp>
    </p:spTree>
    <p:extLst>
      <p:ext uri="{BB962C8B-B14F-4D97-AF65-F5344CB8AC3E}">
        <p14:creationId xmlns:p14="http://schemas.microsoft.com/office/powerpoint/2010/main" val="264227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199" y="79237"/>
            <a:ext cx="7588250" cy="687950"/>
          </a:xfrm>
          <a:prstGeom prst="rect">
            <a:avLst/>
          </a:prstGeom>
          <a:noFill/>
        </p:spPr>
        <p:txBody>
          <a:bodyPr>
            <a:normAutofit/>
          </a:bodyPr>
          <a:lstStyle/>
          <a:p>
            <a:pPr algn="l"/>
            <a:r>
              <a:rPr lang="lv-LV" altLang="ko-KR" sz="2000" b="1" cap="all" dirty="0">
                <a:solidFill>
                  <a:schemeClr val="bg1"/>
                </a:solidFill>
                <a:latin typeface="Arial Narrow" panose="020B0606020202030204" pitchFamily="34" charset="0"/>
              </a:rPr>
              <a:t>2. Kultūrtelpas STROPS pasākumu apmeklēšana</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«A3. Vai Jūs vai citi Jūsu ģimenes locekļi apmeklējāt kādus pasākumus, kuri norisinājās Ziepniekkalna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10" name="Rectangle 46">
            <a:extLst>
              <a:ext uri="{FF2B5EF4-FFF2-40B4-BE49-F238E27FC236}">
                <a16:creationId xmlns:a16="http://schemas.microsoft.com/office/drawing/2014/main" id="{24D96AFD-BDAA-4A8C-9170-A68305C52974}"/>
              </a:ext>
            </a:extLst>
          </p:cNvPr>
          <p:cNvSpPr>
            <a:spLocks noRot="1" noChangeArrowheads="1"/>
          </p:cNvSpPr>
          <p:nvPr/>
        </p:nvSpPr>
        <p:spPr bwMode="auto">
          <a:xfrm>
            <a:off x="107504" y="6185553"/>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kuri pamanījuši Ziepniekkalna kultūrtelpu STROPS, attiecīgajās grupās (skat. «n=» grafikā)</a:t>
            </a:r>
          </a:p>
          <a:p>
            <a:pPr algn="ctr" fontAlgn="base" latinLnBrk="0">
              <a:spcBef>
                <a:spcPct val="0"/>
              </a:spcBef>
              <a:spcAft>
                <a:spcPct val="0"/>
              </a:spcAft>
            </a:pPr>
            <a:r>
              <a:rPr lang="it-IT" altLang="lv-LV" b="0" i="1" dirty="0">
                <a:solidFill>
                  <a:prstClr val="black"/>
                </a:solidFill>
                <a:latin typeface="Arial" charset="0"/>
                <a:cs typeface="Arial" charset="0"/>
              </a:rPr>
              <a:t>*Bāze attiecīgajā apakšgrupā ir salīdzinoši neliela, lai izdarītu drošticamus secinājumus par šo grupu</a:t>
            </a:r>
          </a:p>
        </p:txBody>
      </p:sp>
      <p:graphicFrame>
        <p:nvGraphicFramePr>
          <p:cNvPr id="11" name="Chart 10">
            <a:extLst>
              <a:ext uri="{FF2B5EF4-FFF2-40B4-BE49-F238E27FC236}">
                <a16:creationId xmlns:a16="http://schemas.microsoft.com/office/drawing/2014/main" id="{53263EF9-9D1A-44BB-B606-9ED2AA0F8D45}"/>
              </a:ext>
            </a:extLst>
          </p:cNvPr>
          <p:cNvGraphicFramePr>
            <a:graphicFrameLocks/>
          </p:cNvGraphicFramePr>
          <p:nvPr>
            <p:extLst>
              <p:ext uri="{D42A27DB-BD31-4B8C-83A1-F6EECF244321}">
                <p14:modId xmlns:p14="http://schemas.microsoft.com/office/powerpoint/2010/main" val="1087481574"/>
              </p:ext>
            </p:extLst>
          </p:nvPr>
        </p:nvGraphicFramePr>
        <p:xfrm>
          <a:off x="827584" y="1154187"/>
          <a:ext cx="7488832" cy="5034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165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7588250" cy="687950"/>
          </a:xfrm>
          <a:prstGeom prst="rect">
            <a:avLst/>
          </a:prstGeom>
          <a:noFill/>
        </p:spPr>
        <p:txBody>
          <a:bodyPr>
            <a:normAutofit fontScale="90000"/>
          </a:bodyPr>
          <a:lstStyle/>
          <a:p>
            <a:pPr algn="l"/>
            <a:r>
              <a:rPr lang="lv-LV" altLang="ko-KR" sz="2000" b="1" cap="all" dirty="0">
                <a:solidFill>
                  <a:schemeClr val="bg1"/>
                </a:solidFill>
                <a:latin typeface="Arial Narrow" panose="020B0606020202030204" pitchFamily="34" charset="0"/>
              </a:rPr>
              <a:t>3. Informācijas ieguves vietas par norisēm </a:t>
            </a:r>
            <a:br>
              <a:rPr lang="lv-LV" altLang="ko-KR" sz="2000" b="1" cap="all" dirty="0">
                <a:solidFill>
                  <a:schemeClr val="bg1"/>
                </a:solidFill>
                <a:latin typeface="Arial Narrow" panose="020B0606020202030204" pitchFamily="34" charset="0"/>
              </a:rPr>
            </a:br>
            <a:r>
              <a:rPr lang="lv-LV" altLang="ko-KR" sz="2000" b="1" cap="all" dirty="0">
                <a:solidFill>
                  <a:schemeClr val="bg1"/>
                </a:solidFill>
                <a:latin typeface="Arial Narrow" panose="020B0606020202030204" pitchFamily="34" charset="0"/>
              </a:rPr>
              <a:t>kultūrtelpā strops</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«B1. Kur Jūs ieguvāt informāciju par norisēm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10" name="Rectangle 46">
            <a:extLst>
              <a:ext uri="{FF2B5EF4-FFF2-40B4-BE49-F238E27FC236}">
                <a16:creationId xmlns:a16="http://schemas.microsoft.com/office/drawing/2014/main" id="{24D96AFD-BDAA-4A8C-9170-A68305C52974}"/>
              </a:ext>
            </a:extLst>
          </p:cNvPr>
          <p:cNvSpPr>
            <a:spLocks noRot="1" noChangeArrowheads="1"/>
          </p:cNvSpPr>
          <p:nvPr/>
        </p:nvSpPr>
        <p:spPr bwMode="auto">
          <a:xfrm>
            <a:off x="107504" y="6185553"/>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kuri pamanījuši Ziepniekkalna kultūrtelpu STROPS</a:t>
            </a:r>
            <a:r>
              <a:rPr lang="lv-LV" altLang="lv-LV" b="0" i="1" dirty="0">
                <a:solidFill>
                  <a:prstClr val="black"/>
                </a:solidFill>
                <a:latin typeface="Arial" charset="0"/>
                <a:cs typeface="Arial" charset="0"/>
              </a:rPr>
              <a:t> un apmeklējuši tās pasākumus, n=39</a:t>
            </a:r>
          </a:p>
          <a:p>
            <a:pPr algn="ctr" fontAlgn="base" latinLnBrk="0">
              <a:spcBef>
                <a:spcPct val="0"/>
              </a:spcBef>
              <a:spcAft>
                <a:spcPct val="0"/>
              </a:spcAft>
            </a:pPr>
            <a:r>
              <a:rPr lang="lv-LV" altLang="lv-LV" b="0" i="1" dirty="0" err="1">
                <a:solidFill>
                  <a:prstClr val="black"/>
                </a:solidFill>
                <a:latin typeface="Arial" charset="0"/>
                <a:cs typeface="Arial" charset="0"/>
              </a:rPr>
              <a:t>Vairākatbilžu</a:t>
            </a:r>
            <a:r>
              <a:rPr lang="lv-LV" altLang="lv-LV" b="0" i="1" dirty="0">
                <a:solidFill>
                  <a:prstClr val="black"/>
                </a:solidFill>
                <a:latin typeface="Arial" charset="0"/>
                <a:cs typeface="Arial" charset="0"/>
              </a:rPr>
              <a:t> jautājums (% summa &gt; 100)</a:t>
            </a:r>
          </a:p>
        </p:txBody>
      </p:sp>
      <p:graphicFrame>
        <p:nvGraphicFramePr>
          <p:cNvPr id="7" name="Chart 6">
            <a:extLst>
              <a:ext uri="{FF2B5EF4-FFF2-40B4-BE49-F238E27FC236}">
                <a16:creationId xmlns:a16="http://schemas.microsoft.com/office/drawing/2014/main" id="{36A3ACC7-F601-4EAB-BDEC-43D93FBCFBD1}"/>
              </a:ext>
            </a:extLst>
          </p:cNvPr>
          <p:cNvGraphicFramePr>
            <a:graphicFrameLocks/>
          </p:cNvGraphicFramePr>
          <p:nvPr>
            <p:extLst>
              <p:ext uri="{D42A27DB-BD31-4B8C-83A1-F6EECF244321}">
                <p14:modId xmlns:p14="http://schemas.microsoft.com/office/powerpoint/2010/main" val="3426270571"/>
              </p:ext>
            </p:extLst>
          </p:nvPr>
        </p:nvGraphicFramePr>
        <p:xfrm>
          <a:off x="1439652" y="1364012"/>
          <a:ext cx="6264696"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602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16632"/>
            <a:ext cx="7588250" cy="687950"/>
          </a:xfrm>
          <a:prstGeom prst="rect">
            <a:avLst/>
          </a:prstGeom>
          <a:noFill/>
        </p:spPr>
        <p:txBody>
          <a:bodyPr>
            <a:normAutofit/>
          </a:bodyPr>
          <a:lstStyle/>
          <a:p>
            <a:pPr algn="l"/>
            <a:r>
              <a:rPr lang="lv-LV" altLang="ko-KR" sz="2400" b="1" cap="all" dirty="0">
                <a:solidFill>
                  <a:schemeClr val="bg1"/>
                </a:solidFill>
                <a:latin typeface="Arial Narrow" panose="020B0606020202030204" pitchFamily="34" charset="0"/>
              </a:rPr>
              <a:t>4. Apmeklēto pasākumu novērtējums</a:t>
            </a:r>
            <a:endParaRPr lang="ko-KR" altLang="en-US" sz="24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«B2. Kā Jūs kopumā novērtētu tos pasākumus, kurus Jūs apmeklējāt? Vai Jūs tos vērtējat…»</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7" name="Chart 6">
            <a:extLst>
              <a:ext uri="{FF2B5EF4-FFF2-40B4-BE49-F238E27FC236}">
                <a16:creationId xmlns:a16="http://schemas.microsoft.com/office/drawing/2014/main" id="{7AD68E43-40E6-4894-B36F-5A564007F754}"/>
              </a:ext>
            </a:extLst>
          </p:cNvPr>
          <p:cNvGraphicFramePr>
            <a:graphicFrameLocks/>
          </p:cNvGraphicFramePr>
          <p:nvPr>
            <p:extLst>
              <p:ext uri="{D42A27DB-BD31-4B8C-83A1-F6EECF244321}">
                <p14:modId xmlns:p14="http://schemas.microsoft.com/office/powerpoint/2010/main" val="3013484167"/>
              </p:ext>
            </p:extLst>
          </p:nvPr>
        </p:nvGraphicFramePr>
        <p:xfrm>
          <a:off x="289115" y="1116533"/>
          <a:ext cx="8784976"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46">
            <a:extLst>
              <a:ext uri="{FF2B5EF4-FFF2-40B4-BE49-F238E27FC236}">
                <a16:creationId xmlns:a16="http://schemas.microsoft.com/office/drawing/2014/main" id="{03D09746-803B-4C3C-B96D-448F6AAC3B4E}"/>
              </a:ext>
            </a:extLst>
          </p:cNvPr>
          <p:cNvSpPr>
            <a:spLocks noRot="1" noChangeArrowheads="1"/>
          </p:cNvSpPr>
          <p:nvPr/>
        </p:nvSpPr>
        <p:spPr bwMode="auto">
          <a:xfrm>
            <a:off x="69909" y="3727320"/>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kuri pamanījuši Ziepniekkalna kultūrtelpu STROPS</a:t>
            </a:r>
            <a:r>
              <a:rPr lang="lv-LV" altLang="lv-LV" b="0" i="1" dirty="0">
                <a:solidFill>
                  <a:prstClr val="black"/>
                </a:solidFill>
                <a:latin typeface="Arial" charset="0"/>
                <a:cs typeface="Arial" charset="0"/>
              </a:rPr>
              <a:t> un apmeklējuši tās pasākumus, n=39</a:t>
            </a:r>
          </a:p>
        </p:txBody>
      </p:sp>
      <p:sp>
        <p:nvSpPr>
          <p:cNvPr id="9" name="Rectangle 45">
            <a:extLst>
              <a:ext uri="{FF2B5EF4-FFF2-40B4-BE49-F238E27FC236}">
                <a16:creationId xmlns:a16="http://schemas.microsoft.com/office/drawing/2014/main" id="{29C800AE-1613-4761-B2C4-74055D18FCC5}"/>
              </a:ext>
            </a:extLst>
          </p:cNvPr>
          <p:cNvSpPr>
            <a:spLocks noRot="1" noChangeArrowheads="1"/>
          </p:cNvSpPr>
          <p:nvPr/>
        </p:nvSpPr>
        <p:spPr bwMode="auto">
          <a:xfrm>
            <a:off x="0" y="4251103"/>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«B3. Vai Jūsu apmeklētajos pasākumos bija kas tāds, kas Jums nepatika? Ja JĀ, tad, lūdzu, dažos vārdos pasakiet, kas tas bija?»</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2" name="Table 1">
            <a:extLst>
              <a:ext uri="{FF2B5EF4-FFF2-40B4-BE49-F238E27FC236}">
                <a16:creationId xmlns:a16="http://schemas.microsoft.com/office/drawing/2014/main" id="{B9AAAB45-45E8-4928-863F-907B10489DE2}"/>
              </a:ext>
            </a:extLst>
          </p:cNvPr>
          <p:cNvGraphicFramePr>
            <a:graphicFrameLocks noGrp="1"/>
          </p:cNvGraphicFramePr>
          <p:nvPr>
            <p:extLst>
              <p:ext uri="{D42A27DB-BD31-4B8C-83A1-F6EECF244321}">
                <p14:modId xmlns:p14="http://schemas.microsoft.com/office/powerpoint/2010/main" val="66179524"/>
              </p:ext>
            </p:extLst>
          </p:nvPr>
        </p:nvGraphicFramePr>
        <p:xfrm>
          <a:off x="2495585" y="4968610"/>
          <a:ext cx="4176464" cy="863846"/>
        </p:xfrm>
        <a:graphic>
          <a:graphicData uri="http://schemas.openxmlformats.org/drawingml/2006/table">
            <a:tbl>
              <a:tblPr firstRow="1" bandRow="1">
                <a:tableStyleId>{F5AB1C69-6EDB-4FF4-983F-18BD219EF322}</a:tableStyleId>
              </a:tblPr>
              <a:tblGrid>
                <a:gridCol w="2664296">
                  <a:extLst>
                    <a:ext uri="{9D8B030D-6E8A-4147-A177-3AD203B41FA5}">
                      <a16:colId xmlns:a16="http://schemas.microsoft.com/office/drawing/2014/main" val="1985147819"/>
                    </a:ext>
                  </a:extLst>
                </a:gridCol>
                <a:gridCol w="1512168">
                  <a:extLst>
                    <a:ext uri="{9D8B030D-6E8A-4147-A177-3AD203B41FA5}">
                      <a16:colId xmlns:a16="http://schemas.microsoft.com/office/drawing/2014/main" val="3416239939"/>
                    </a:ext>
                  </a:extLst>
                </a:gridCol>
              </a:tblGrid>
              <a:tr h="515338">
                <a:tc>
                  <a:txBody>
                    <a:bodyPr/>
                    <a:lstStyle/>
                    <a:p>
                      <a:pPr algn="ctr"/>
                      <a:r>
                        <a:rPr lang="lv-LV" sz="1400" dirty="0">
                          <a:latin typeface="Arial" panose="020B0604020202020204" pitchFamily="34" charset="0"/>
                          <a:cs typeface="Arial" panose="020B0604020202020204" pitchFamily="34" charset="0"/>
                        </a:rPr>
                        <a:t>Atbilde</a:t>
                      </a:r>
                    </a:p>
                  </a:txBody>
                  <a:tcPr marL="9525" marR="9525" marT="9521" marB="0" anchor="ctr">
                    <a:solidFill>
                      <a:srgbClr val="A3CD7D"/>
                    </a:solidFill>
                  </a:tcPr>
                </a:tc>
                <a:tc>
                  <a:txBody>
                    <a:bodyPr/>
                    <a:lstStyle/>
                    <a:p>
                      <a:pPr algn="ctr"/>
                      <a:r>
                        <a:rPr lang="lv-LV" sz="1400" dirty="0">
                          <a:latin typeface="Arial" panose="020B0604020202020204" pitchFamily="34" charset="0"/>
                          <a:cs typeface="Arial" panose="020B0604020202020204" pitchFamily="34" charset="0"/>
                        </a:rPr>
                        <a:t>Minēšanas biežums</a:t>
                      </a:r>
                    </a:p>
                  </a:txBody>
                  <a:tcPr marL="9525" marR="9525" marT="9521" marB="0" anchor="ctr">
                    <a:solidFill>
                      <a:srgbClr val="A3CD7D"/>
                    </a:solidFill>
                  </a:tcPr>
                </a:tc>
                <a:extLst>
                  <a:ext uri="{0D108BD9-81ED-4DB2-BD59-A6C34878D82A}">
                    <a16:rowId xmlns:a16="http://schemas.microsoft.com/office/drawing/2014/main" val="222324308"/>
                  </a:ext>
                </a:extLst>
              </a:tr>
              <a:tr h="348508">
                <a:tc>
                  <a:txBody>
                    <a:bodyPr/>
                    <a:lstStyle/>
                    <a:p>
                      <a:pPr algn="ctr"/>
                      <a:r>
                        <a:rPr lang="lv-LV" sz="1200" dirty="0">
                          <a:latin typeface="Arial" panose="020B0604020202020204" pitchFamily="34" charset="0"/>
                          <a:cs typeface="Arial" panose="020B0604020202020204" pitchFamily="34" charset="0"/>
                        </a:rPr>
                        <a:t>Nepieciešamas vairāk sēdvietas</a:t>
                      </a:r>
                    </a:p>
                  </a:txBody>
                  <a:tcPr marL="9525" marR="9525" marT="9521" marB="0" anchor="ctr"/>
                </a:tc>
                <a:tc>
                  <a:txBody>
                    <a:bodyPr/>
                    <a:lstStyle/>
                    <a:p>
                      <a:pPr algn="ctr"/>
                      <a:r>
                        <a:rPr lang="lv-LV" sz="1200" dirty="0">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2118354750"/>
                  </a:ext>
                </a:extLst>
              </a:tr>
            </a:tbl>
          </a:graphicData>
        </a:graphic>
      </p:graphicFrame>
      <p:sp>
        <p:nvSpPr>
          <p:cNvPr id="11" name="Rectangle 46">
            <a:extLst>
              <a:ext uri="{FF2B5EF4-FFF2-40B4-BE49-F238E27FC236}">
                <a16:creationId xmlns:a16="http://schemas.microsoft.com/office/drawing/2014/main" id="{8EE5F8A3-5BAB-42EE-AAAA-1683E928A1EE}"/>
              </a:ext>
            </a:extLst>
          </p:cNvPr>
          <p:cNvSpPr>
            <a:spLocks noRot="1" noChangeArrowheads="1"/>
          </p:cNvSpPr>
          <p:nvPr/>
        </p:nvSpPr>
        <p:spPr bwMode="auto">
          <a:xfrm>
            <a:off x="-4199" y="6116576"/>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a:t>
            </a:r>
            <a:r>
              <a:rPr lang="lv-LV" altLang="lv-LV" b="0" i="1" dirty="0">
                <a:solidFill>
                  <a:prstClr val="black"/>
                </a:solidFill>
                <a:latin typeface="Arial" charset="0"/>
                <a:cs typeface="Arial" charset="0"/>
              </a:rPr>
              <a:t>kurus apmeklētajos pasākumos kaut kas neapmierināja, n=2</a:t>
            </a:r>
          </a:p>
        </p:txBody>
      </p:sp>
    </p:spTree>
    <p:extLst>
      <p:ext uri="{BB962C8B-B14F-4D97-AF65-F5344CB8AC3E}">
        <p14:creationId xmlns:p14="http://schemas.microsoft.com/office/powerpoint/2010/main" val="164556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5. Paradumu maiņa kultūrtelpas strops iespaidā</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«B4. Vai un, ja JĀ, tad kā kultūrtelpa STROPS ir mainījusi Jūsu paradumus apmeklēt kultūras pasākumus ārpus savas apkaimes robežām?»</a:t>
            </a:r>
            <a:endParaRPr kumimoji="0" lang="lv-LV" altLang="lv-LV" sz="1400" b="0" i="1" u="none" strike="noStrike" kern="0" spc="0" normalizeH="0" noProof="0" dirty="0">
              <a:ln>
                <a:noFill/>
              </a:ln>
              <a:effectLst/>
              <a:uLnTx/>
              <a:uFillTx/>
              <a:latin typeface="Arial" charset="0"/>
              <a:cs typeface="Arial" charset="0"/>
            </a:endParaRPr>
          </a:p>
        </p:txBody>
      </p:sp>
      <p:sp>
        <p:nvSpPr>
          <p:cNvPr id="8" name="Rectangle 46">
            <a:extLst>
              <a:ext uri="{FF2B5EF4-FFF2-40B4-BE49-F238E27FC236}">
                <a16:creationId xmlns:a16="http://schemas.microsoft.com/office/drawing/2014/main" id="{03D09746-803B-4C3C-B96D-448F6AAC3B4E}"/>
              </a:ext>
            </a:extLst>
          </p:cNvPr>
          <p:cNvSpPr>
            <a:spLocks noRot="1" noChangeArrowheads="1"/>
          </p:cNvSpPr>
          <p:nvPr/>
        </p:nvSpPr>
        <p:spPr bwMode="auto">
          <a:xfrm>
            <a:off x="467544" y="2675081"/>
            <a:ext cx="2279974" cy="21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sz="1400" b="0" dirty="0">
                <a:solidFill>
                  <a:prstClr val="black"/>
                </a:solidFill>
                <a:latin typeface="Arial" charset="0"/>
                <a:cs typeface="Arial" charset="0"/>
              </a:rPr>
              <a:t>Kopš Ziepniekkalnā notiek pasākumi, uz kultūras pasākumiem ārpus savas apkaimes brauc </a:t>
            </a:r>
            <a:r>
              <a:rPr lang="it-IT" altLang="lv-LV" sz="1600" u="sng" dirty="0">
                <a:solidFill>
                  <a:srgbClr val="1383A1"/>
                </a:solidFill>
                <a:latin typeface="Arial" charset="0"/>
                <a:cs typeface="Arial" charset="0"/>
              </a:rPr>
              <a:t>retāk</a:t>
            </a:r>
            <a:endParaRPr lang="lv-LV" altLang="lv-LV" sz="1600" u="sng" dirty="0">
              <a:solidFill>
                <a:srgbClr val="1383A1"/>
              </a:solidFill>
              <a:latin typeface="Arial" charset="0"/>
              <a:cs typeface="Arial" charset="0"/>
            </a:endParaRPr>
          </a:p>
          <a:p>
            <a:pPr algn="ctr" fontAlgn="base" latinLnBrk="0">
              <a:spcBef>
                <a:spcPct val="0"/>
              </a:spcBef>
              <a:spcAft>
                <a:spcPct val="0"/>
              </a:spcAft>
            </a:pPr>
            <a:r>
              <a:rPr lang="it-IT" altLang="lv-LV" sz="1400" b="0" dirty="0">
                <a:solidFill>
                  <a:prstClr val="black"/>
                </a:solidFill>
                <a:latin typeface="Arial" charset="0"/>
                <a:cs typeface="Arial" charset="0"/>
              </a:rPr>
              <a:t>10%</a:t>
            </a:r>
          </a:p>
        </p:txBody>
      </p:sp>
      <p:graphicFrame>
        <p:nvGraphicFramePr>
          <p:cNvPr id="9" name="Chart 8">
            <a:extLst>
              <a:ext uri="{FF2B5EF4-FFF2-40B4-BE49-F238E27FC236}">
                <a16:creationId xmlns:a16="http://schemas.microsoft.com/office/drawing/2014/main" id="{8A0F97A1-95E7-4571-980D-F846DCD77B52}"/>
              </a:ext>
            </a:extLst>
          </p:cNvPr>
          <p:cNvGraphicFramePr>
            <a:graphicFrameLocks/>
          </p:cNvGraphicFramePr>
          <p:nvPr>
            <p:extLst>
              <p:ext uri="{D42A27DB-BD31-4B8C-83A1-F6EECF244321}">
                <p14:modId xmlns:p14="http://schemas.microsoft.com/office/powerpoint/2010/main" val="701186063"/>
              </p:ext>
            </p:extLst>
          </p:nvPr>
        </p:nvGraphicFramePr>
        <p:xfrm>
          <a:off x="1043608" y="1150984"/>
          <a:ext cx="6624736" cy="503456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46">
            <a:extLst>
              <a:ext uri="{FF2B5EF4-FFF2-40B4-BE49-F238E27FC236}">
                <a16:creationId xmlns:a16="http://schemas.microsoft.com/office/drawing/2014/main" id="{06660A9D-B8B3-470D-8DAE-CC0B8A2A3021}"/>
              </a:ext>
            </a:extLst>
          </p:cNvPr>
          <p:cNvSpPr>
            <a:spLocks noRot="1" noChangeArrowheads="1"/>
          </p:cNvSpPr>
          <p:nvPr/>
        </p:nvSpPr>
        <p:spPr bwMode="auto">
          <a:xfrm>
            <a:off x="683568" y="1682854"/>
            <a:ext cx="2712022" cy="96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sz="1400" b="0" dirty="0">
                <a:solidFill>
                  <a:prstClr val="black"/>
                </a:solidFill>
                <a:latin typeface="Arial" charset="0"/>
                <a:cs typeface="Arial" charset="0"/>
              </a:rPr>
              <a:t>Pateicoties STROPAM, pasākumus ārpus Ziepniekkalna apmeklē </a:t>
            </a:r>
            <a:r>
              <a:rPr lang="it-IT" altLang="lv-LV" sz="1600" u="sng" dirty="0">
                <a:solidFill>
                  <a:srgbClr val="81BB4D"/>
                </a:solidFill>
                <a:latin typeface="Arial" charset="0"/>
                <a:cs typeface="Arial" charset="0"/>
              </a:rPr>
              <a:t>biežāk</a:t>
            </a:r>
            <a:r>
              <a:rPr lang="lv-LV" altLang="lv-LV" sz="1400" u="sng" dirty="0">
                <a:solidFill>
                  <a:srgbClr val="81BB4D"/>
                </a:solidFill>
                <a:latin typeface="Arial" charset="0"/>
                <a:cs typeface="Arial" charset="0"/>
              </a:rPr>
              <a:t> </a:t>
            </a:r>
          </a:p>
          <a:p>
            <a:pPr algn="ctr" fontAlgn="base" latinLnBrk="0">
              <a:spcBef>
                <a:spcPct val="0"/>
              </a:spcBef>
              <a:spcAft>
                <a:spcPct val="0"/>
              </a:spcAft>
            </a:pPr>
            <a:r>
              <a:rPr lang="it-IT" altLang="lv-LV" sz="1400" b="0" dirty="0">
                <a:solidFill>
                  <a:prstClr val="black"/>
                </a:solidFill>
                <a:latin typeface="Arial" charset="0"/>
                <a:cs typeface="Arial" charset="0"/>
              </a:rPr>
              <a:t>10%</a:t>
            </a:r>
          </a:p>
        </p:txBody>
      </p:sp>
      <p:sp>
        <p:nvSpPr>
          <p:cNvPr id="11" name="Rectangle 46">
            <a:extLst>
              <a:ext uri="{FF2B5EF4-FFF2-40B4-BE49-F238E27FC236}">
                <a16:creationId xmlns:a16="http://schemas.microsoft.com/office/drawing/2014/main" id="{E6465A66-E1CA-4E15-AB18-B5957E5BA4BE}"/>
              </a:ext>
            </a:extLst>
          </p:cNvPr>
          <p:cNvSpPr>
            <a:spLocks noRot="1" noChangeArrowheads="1"/>
          </p:cNvSpPr>
          <p:nvPr/>
        </p:nvSpPr>
        <p:spPr bwMode="auto">
          <a:xfrm>
            <a:off x="259904" y="6337953"/>
            <a:ext cx="9036496"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kuri pamanījuši Ziepniekkalna kultūrtelpu STROPS</a:t>
            </a:r>
            <a:r>
              <a:rPr lang="lv-LV" altLang="lv-LV" b="0" i="1" dirty="0">
                <a:solidFill>
                  <a:prstClr val="black"/>
                </a:solidFill>
                <a:latin typeface="Arial" charset="0"/>
                <a:cs typeface="Arial" charset="0"/>
              </a:rPr>
              <a:t> un apmeklējuši tās pasākumus, n=39</a:t>
            </a:r>
          </a:p>
          <a:p>
            <a:pPr algn="ctr" fontAlgn="base" latinLnBrk="0">
              <a:spcBef>
                <a:spcPct val="0"/>
              </a:spcBef>
              <a:spcAft>
                <a:spcPct val="0"/>
              </a:spcAft>
            </a:pPr>
            <a:r>
              <a:rPr lang="lv-LV" altLang="lv-LV" b="0" i="1" dirty="0">
                <a:solidFill>
                  <a:prstClr val="black"/>
                </a:solidFill>
                <a:latin typeface="Arial" charset="0"/>
                <a:cs typeface="Arial" charset="0"/>
              </a:rPr>
              <a:t>Atbilžu variantu «Grūti pateikt» neizvēlējās neviens respondents</a:t>
            </a:r>
          </a:p>
        </p:txBody>
      </p:sp>
    </p:spTree>
    <p:extLst>
      <p:ext uri="{BB962C8B-B14F-4D97-AF65-F5344CB8AC3E}">
        <p14:creationId xmlns:p14="http://schemas.microsoft.com/office/powerpoint/2010/main" val="79808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1900" b="1" cap="all" dirty="0">
                <a:solidFill>
                  <a:schemeClr val="bg1"/>
                </a:solidFill>
                <a:latin typeface="Arial Narrow" panose="020B0606020202030204" pitchFamily="34" charset="0"/>
              </a:rPr>
              <a:t>6. Apgalvojumu novērtējums par kultūrtelpu STROPS </a:t>
            </a:r>
            <a:endParaRPr lang="ko-KR" altLang="en-US" sz="19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«B5. Tagad es Jums nolasīšu vairākus apgalvojumus, bet Jūs, lūdzu, par katru no tiem man pasakiet, vai Jūs tam pilnībā piekrītat, drīzāk piekrītat, drīzāk nepiekrītat vai pilnībā nepiekrītat?»</a:t>
            </a:r>
            <a:endParaRPr kumimoji="0" lang="lv-LV" altLang="lv-LV" sz="1400" b="0" i="1" u="none" strike="noStrike" kern="0" spc="0" normalizeH="0" noProof="0" dirty="0">
              <a:ln>
                <a:noFill/>
              </a:ln>
              <a:effectLst/>
              <a:uLnTx/>
              <a:uFillTx/>
              <a:latin typeface="Arial" charset="0"/>
              <a:cs typeface="Arial" charset="0"/>
            </a:endParaRPr>
          </a:p>
        </p:txBody>
      </p:sp>
      <p:sp>
        <p:nvSpPr>
          <p:cNvPr id="8" name="Rectangle 46">
            <a:extLst>
              <a:ext uri="{FF2B5EF4-FFF2-40B4-BE49-F238E27FC236}">
                <a16:creationId xmlns:a16="http://schemas.microsoft.com/office/drawing/2014/main" id="{03D09746-803B-4C3C-B96D-448F6AAC3B4E}"/>
              </a:ext>
            </a:extLst>
          </p:cNvPr>
          <p:cNvSpPr>
            <a:spLocks noRot="1" noChangeArrowheads="1"/>
          </p:cNvSpPr>
          <p:nvPr/>
        </p:nvSpPr>
        <p:spPr bwMode="auto">
          <a:xfrm>
            <a:off x="107504" y="6185553"/>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 respondenti, kuri pamanījuši Ziepniekkalna kultūrtelpu STROPS</a:t>
            </a:r>
            <a:r>
              <a:rPr lang="lv-LV" altLang="lv-LV" b="0" i="1" dirty="0">
                <a:solidFill>
                  <a:prstClr val="black"/>
                </a:solidFill>
                <a:latin typeface="Arial" charset="0"/>
                <a:cs typeface="Arial" charset="0"/>
              </a:rPr>
              <a:t> un apmeklējuši tās pasākumus, n=39</a:t>
            </a:r>
          </a:p>
        </p:txBody>
      </p:sp>
      <p:graphicFrame>
        <p:nvGraphicFramePr>
          <p:cNvPr id="6" name="Chart 5">
            <a:extLst>
              <a:ext uri="{FF2B5EF4-FFF2-40B4-BE49-F238E27FC236}">
                <a16:creationId xmlns:a16="http://schemas.microsoft.com/office/drawing/2014/main" id="{FA60B0B7-DDD2-439D-8EC6-30F729F44496}"/>
              </a:ext>
            </a:extLst>
          </p:cNvPr>
          <p:cNvGraphicFramePr>
            <a:graphicFrameLocks/>
          </p:cNvGraphicFramePr>
          <p:nvPr>
            <p:extLst>
              <p:ext uri="{D42A27DB-BD31-4B8C-83A1-F6EECF244321}">
                <p14:modId xmlns:p14="http://schemas.microsoft.com/office/powerpoint/2010/main" val="4181606180"/>
              </p:ext>
            </p:extLst>
          </p:nvPr>
        </p:nvGraphicFramePr>
        <p:xfrm>
          <a:off x="107504" y="1772816"/>
          <a:ext cx="8856984" cy="36062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65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8" name="Rectangle 46">
            <a:extLst>
              <a:ext uri="{FF2B5EF4-FFF2-40B4-BE49-F238E27FC236}">
                <a16:creationId xmlns:a16="http://schemas.microsoft.com/office/drawing/2014/main" id="{03D09746-803B-4C3C-B96D-448F6AAC3B4E}"/>
              </a:ext>
            </a:extLst>
          </p:cNvPr>
          <p:cNvSpPr>
            <a:spLocks noRot="1" noChangeArrowheads="1"/>
          </p:cNvSpPr>
          <p:nvPr/>
        </p:nvSpPr>
        <p:spPr bwMode="auto">
          <a:xfrm>
            <a:off x="107504" y="6185553"/>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a:t>
            </a:r>
            <a:r>
              <a:rPr lang="lv-LV" altLang="lv-LV" b="0" i="1" dirty="0">
                <a:solidFill>
                  <a:prstClr val="black"/>
                </a:solidFill>
                <a:latin typeface="Arial" charset="0"/>
                <a:cs typeface="Arial" charset="0"/>
              </a:rPr>
              <a:t> visi respondenti, n=305</a:t>
            </a:r>
          </a:p>
        </p:txBody>
      </p:sp>
      <p:graphicFrame>
        <p:nvGraphicFramePr>
          <p:cNvPr id="6" name="Chart 5">
            <a:extLst>
              <a:ext uri="{FF2B5EF4-FFF2-40B4-BE49-F238E27FC236}">
                <a16:creationId xmlns:a16="http://schemas.microsoft.com/office/drawing/2014/main" id="{9D9D2E4A-6960-4987-8074-7CD7F642EF66}"/>
              </a:ext>
            </a:extLst>
          </p:cNvPr>
          <p:cNvGraphicFramePr>
            <a:graphicFrameLocks/>
          </p:cNvGraphicFramePr>
          <p:nvPr>
            <p:extLst>
              <p:ext uri="{D42A27DB-BD31-4B8C-83A1-F6EECF244321}">
                <p14:modId xmlns:p14="http://schemas.microsoft.com/office/powerpoint/2010/main" val="3868571830"/>
              </p:ext>
            </p:extLst>
          </p:nvPr>
        </p:nvGraphicFramePr>
        <p:xfrm>
          <a:off x="179512" y="1628800"/>
          <a:ext cx="8712967"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4693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7" name="Chart 6">
            <a:extLst>
              <a:ext uri="{FF2B5EF4-FFF2-40B4-BE49-F238E27FC236}">
                <a16:creationId xmlns:a16="http://schemas.microsoft.com/office/drawing/2014/main" id="{9ACDFF63-870A-4E29-B379-2C59CF181508}"/>
              </a:ext>
            </a:extLst>
          </p:cNvPr>
          <p:cNvGraphicFramePr>
            <a:graphicFrameLocks/>
          </p:cNvGraphicFramePr>
          <p:nvPr>
            <p:extLst>
              <p:ext uri="{D42A27DB-BD31-4B8C-83A1-F6EECF244321}">
                <p14:modId xmlns:p14="http://schemas.microsoft.com/office/powerpoint/2010/main" val="4022597192"/>
              </p:ext>
            </p:extLst>
          </p:nvPr>
        </p:nvGraphicFramePr>
        <p:xfrm>
          <a:off x="1300162" y="1485899"/>
          <a:ext cx="6543675" cy="4654503"/>
        </p:xfrm>
        <a:graphic>
          <a:graphicData uri="http://schemas.openxmlformats.org/drawingml/2006/chart">
            <c:chart xmlns:c="http://schemas.openxmlformats.org/drawingml/2006/chart" xmlns:r="http://schemas.openxmlformats.org/officeDocument/2006/relationships" r:id="rId3"/>
          </a:graphicData>
        </a:graphic>
      </p:graphicFrame>
      <p:sp>
        <p:nvSpPr>
          <p:cNvPr id="3" name="Parallelogram 2">
            <a:extLst>
              <a:ext uri="{FF2B5EF4-FFF2-40B4-BE49-F238E27FC236}">
                <a16:creationId xmlns:a16="http://schemas.microsoft.com/office/drawing/2014/main" id="{088096A2-13D6-427A-8122-84DDDD2CA84E}"/>
              </a:ext>
            </a:extLst>
          </p:cNvPr>
          <p:cNvSpPr/>
          <p:nvPr/>
        </p:nvSpPr>
        <p:spPr>
          <a:xfrm flipH="1">
            <a:off x="107504" y="1319308"/>
            <a:ext cx="2699845" cy="28803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Populāru mūziķu koncerti</a:t>
            </a: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Tree>
    <p:extLst>
      <p:ext uri="{BB962C8B-B14F-4D97-AF65-F5344CB8AC3E}">
        <p14:creationId xmlns:p14="http://schemas.microsoft.com/office/powerpoint/2010/main" val="308901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graphicFrame>
        <p:nvGraphicFramePr>
          <p:cNvPr id="8" name="Chart 7">
            <a:extLst>
              <a:ext uri="{FF2B5EF4-FFF2-40B4-BE49-F238E27FC236}">
                <a16:creationId xmlns:a16="http://schemas.microsoft.com/office/drawing/2014/main" id="{03D0DBA9-79C1-4D24-9244-FB991110455A}"/>
              </a:ext>
            </a:extLst>
          </p:cNvPr>
          <p:cNvGraphicFramePr>
            <a:graphicFrameLocks/>
          </p:cNvGraphicFramePr>
          <p:nvPr>
            <p:extLst>
              <p:ext uri="{D42A27DB-BD31-4B8C-83A1-F6EECF244321}">
                <p14:modId xmlns:p14="http://schemas.microsoft.com/office/powerpoint/2010/main" val="2795721"/>
              </p:ext>
            </p:extLst>
          </p:nvPr>
        </p:nvGraphicFramePr>
        <p:xfrm>
          <a:off x="683568" y="1405547"/>
          <a:ext cx="7632848" cy="4734856"/>
        </p:xfrm>
        <a:graphic>
          <a:graphicData uri="http://schemas.openxmlformats.org/drawingml/2006/chart">
            <c:chart xmlns:c="http://schemas.openxmlformats.org/drawingml/2006/chart" xmlns:r="http://schemas.openxmlformats.org/officeDocument/2006/relationships" r:id="rId3"/>
          </a:graphicData>
        </a:graphic>
      </p:graphicFrame>
      <p:sp>
        <p:nvSpPr>
          <p:cNvPr id="10" name="Parallelogram 9">
            <a:extLst>
              <a:ext uri="{FF2B5EF4-FFF2-40B4-BE49-F238E27FC236}">
                <a16:creationId xmlns:a16="http://schemas.microsoft.com/office/drawing/2014/main" id="{8079746D-51B8-4CB5-9874-CEFEB77A39BC}"/>
              </a:ext>
            </a:extLst>
          </p:cNvPr>
          <p:cNvSpPr/>
          <p:nvPr/>
        </p:nvSpPr>
        <p:spPr>
          <a:xfrm flipH="1">
            <a:off x="179512" y="1319901"/>
            <a:ext cx="2699845" cy="28803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Gadskārtu svinēšana</a:t>
            </a:r>
          </a:p>
        </p:txBody>
      </p:sp>
    </p:spTree>
    <p:extLst>
      <p:ext uri="{BB962C8B-B14F-4D97-AF65-F5344CB8AC3E}">
        <p14:creationId xmlns:p14="http://schemas.microsoft.com/office/powerpoint/2010/main" val="300726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
        <p:nvSpPr>
          <p:cNvPr id="7" name="Parallelogram 6">
            <a:extLst>
              <a:ext uri="{FF2B5EF4-FFF2-40B4-BE49-F238E27FC236}">
                <a16:creationId xmlns:a16="http://schemas.microsoft.com/office/drawing/2014/main" id="{28197C69-DBBB-46E5-BC89-4AC41DA97E22}"/>
              </a:ext>
            </a:extLst>
          </p:cNvPr>
          <p:cNvSpPr/>
          <p:nvPr/>
        </p:nvSpPr>
        <p:spPr>
          <a:xfrm flipH="1">
            <a:off x="107503" y="1319308"/>
            <a:ext cx="3384376" cy="28803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Improvizācijas teātris “</a:t>
            </a:r>
            <a:r>
              <a:rPr lang="lv-LV" sz="1400" dirty="0" err="1">
                <a:latin typeface="Arial" panose="020B0604020202020204" pitchFamily="34" charset="0"/>
                <a:cs typeface="Arial" panose="020B0604020202020204" pitchFamily="34" charset="0"/>
              </a:rPr>
              <a:t>Stand-up”</a:t>
            </a:r>
            <a:endParaRPr lang="lv-LV" sz="1400" dirty="0">
              <a:latin typeface="Arial" panose="020B06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E8AB8FDE-165D-45CC-B19F-523519410892}"/>
              </a:ext>
            </a:extLst>
          </p:cNvPr>
          <p:cNvGraphicFramePr>
            <a:graphicFrameLocks/>
          </p:cNvGraphicFramePr>
          <p:nvPr>
            <p:extLst>
              <p:ext uri="{D42A27DB-BD31-4B8C-83A1-F6EECF244321}">
                <p14:modId xmlns:p14="http://schemas.microsoft.com/office/powerpoint/2010/main" val="4066039803"/>
              </p:ext>
            </p:extLst>
          </p:nvPr>
        </p:nvGraphicFramePr>
        <p:xfrm>
          <a:off x="1043608" y="1485900"/>
          <a:ext cx="6800229" cy="4751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761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3601"/>
            <a:ext cx="9144000" cy="581025"/>
          </a:xfrm>
          <a:prstGeom prst="rect">
            <a:avLst/>
          </a:prstGeom>
          <a:noFill/>
        </p:spPr>
        <p:txBody>
          <a:bodyPr>
            <a:normAutofit/>
          </a:bodyPr>
          <a:lstStyle/>
          <a:p>
            <a:pPr algn="l"/>
            <a:r>
              <a:rPr lang="lv-LV" altLang="ko-KR" sz="3200" b="1" cap="all" dirty="0">
                <a:solidFill>
                  <a:schemeClr val="bg1"/>
                </a:solidFill>
                <a:latin typeface="Arial Narrow" panose="020B0606020202030204" pitchFamily="34" charset="0"/>
              </a:rPr>
              <a:t>Saturs</a:t>
            </a:r>
            <a:endParaRPr lang="ko-KR" altLang="en-US" sz="3200" b="1" cap="all" dirty="0">
              <a:solidFill>
                <a:schemeClr val="bg1"/>
              </a:solidFill>
              <a:latin typeface="Arial Narrow" panose="020B0606020202030204" pitchFamily="34" charset="0"/>
            </a:endParaRPr>
          </a:p>
        </p:txBody>
      </p:sp>
      <p:sp>
        <p:nvSpPr>
          <p:cNvPr id="5" name="Rectangle 3">
            <a:extLst>
              <a:ext uri="{FF2B5EF4-FFF2-40B4-BE49-F238E27FC236}">
                <a16:creationId xmlns:a16="http://schemas.microsoft.com/office/drawing/2014/main" id="{3CBC6D22-A0A3-4AA7-A340-67B8F8C8B907}"/>
              </a:ext>
            </a:extLst>
          </p:cNvPr>
          <p:cNvSpPr txBox="1">
            <a:spLocks noRot="1" noChangeArrowheads="1"/>
          </p:cNvSpPr>
          <p:nvPr/>
        </p:nvSpPr>
        <p:spPr bwMode="auto">
          <a:xfrm>
            <a:off x="1187624" y="1196752"/>
            <a:ext cx="7056784" cy="514443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81000" indent="-381000">
              <a:buFont typeface="Arial" pitchFamily="34" charset="0"/>
              <a:buNone/>
            </a:pPr>
            <a:r>
              <a:rPr lang="lv-LV" altLang="lv-LV" sz="1400" dirty="0">
                <a:latin typeface="Arial Narrow" pitchFamily="34" charset="0"/>
                <a:cs typeface="Arial" charset="0"/>
              </a:rPr>
              <a:t>Pētījuma apraksts</a:t>
            </a:r>
            <a:r>
              <a:rPr lang="lv-LV" altLang="lv-LV" sz="1400" u="sng" dirty="0">
                <a:latin typeface="Arial Narrow" pitchFamily="34" charset="0"/>
                <a:cs typeface="Arial" charset="0"/>
              </a:rPr>
              <a:t>						</a:t>
            </a:r>
            <a:r>
              <a:rPr lang="lv-LV" altLang="lv-LV" sz="1400" dirty="0">
                <a:latin typeface="Arial Narrow" pitchFamily="34" charset="0"/>
                <a:cs typeface="Arial" charset="0"/>
              </a:rPr>
              <a:t>3</a:t>
            </a:r>
          </a:p>
          <a:p>
            <a:pPr marL="381000" indent="-381000">
              <a:buFont typeface="Arial" pitchFamily="34" charset="0"/>
              <a:buNone/>
            </a:pPr>
            <a:r>
              <a:rPr lang="lv-LV" altLang="lv-LV" sz="1400" dirty="0">
                <a:latin typeface="Arial Narrow" pitchFamily="34" charset="0"/>
                <a:cs typeface="Arial" charset="0"/>
              </a:rPr>
              <a:t>Respondentu sociāli demogrāfiskais profils</a:t>
            </a:r>
            <a:r>
              <a:rPr lang="lv-LV" altLang="lv-LV" sz="1400" u="sng" dirty="0">
                <a:latin typeface="Arial Narrow" pitchFamily="34" charset="0"/>
                <a:cs typeface="Arial" charset="0"/>
              </a:rPr>
              <a:t>			                      </a:t>
            </a:r>
            <a:r>
              <a:rPr lang="lv-LV" altLang="lv-LV" sz="1400" dirty="0">
                <a:latin typeface="Arial Narrow" pitchFamily="34" charset="0"/>
                <a:cs typeface="Arial" charset="0"/>
              </a:rPr>
              <a:t>3</a:t>
            </a:r>
          </a:p>
          <a:p>
            <a:pPr marL="381000" indent="-381000">
              <a:buFont typeface="Arial" pitchFamily="34" charset="0"/>
              <a:buNone/>
            </a:pPr>
            <a:r>
              <a:rPr lang="lv-LV" altLang="lv-LV" sz="1400" dirty="0">
                <a:latin typeface="Arial Narrow" pitchFamily="34" charset="0"/>
                <a:cs typeface="Arial" charset="0"/>
              </a:rPr>
              <a:t> </a:t>
            </a:r>
          </a:p>
          <a:p>
            <a:pPr marL="381000" indent="-381000">
              <a:buNone/>
            </a:pPr>
            <a:r>
              <a:rPr lang="lv-LV" altLang="lv-LV" sz="1400" dirty="0">
                <a:latin typeface="Arial Narrow" pitchFamily="34" charset="0"/>
                <a:cs typeface="Arial" charset="0"/>
              </a:rPr>
              <a:t>GALVENIE SECINĀJUMI</a:t>
            </a:r>
            <a:r>
              <a:rPr lang="lv-LV" altLang="lv-LV" sz="1400" u="sng" dirty="0">
                <a:latin typeface="Arial Narrow" pitchFamily="34" charset="0"/>
                <a:cs typeface="Arial" charset="0"/>
              </a:rPr>
              <a:t>						</a:t>
            </a:r>
            <a:r>
              <a:rPr lang="lv-LV" altLang="lv-LV" sz="1400" dirty="0">
                <a:latin typeface="Arial Narrow" pitchFamily="34" charset="0"/>
                <a:cs typeface="Arial" charset="0"/>
              </a:rPr>
              <a:t>4</a:t>
            </a:r>
          </a:p>
          <a:p>
            <a:pPr marL="381000" indent="-381000">
              <a:buFont typeface="Arial" pitchFamily="34" charset="0"/>
              <a:buNone/>
            </a:pPr>
            <a:endParaRPr lang="lv-LV" altLang="lv-LV" sz="1400" dirty="0">
              <a:latin typeface="Arial Narrow" pitchFamily="34" charset="0"/>
              <a:cs typeface="Arial" charset="0"/>
            </a:endParaRPr>
          </a:p>
          <a:p>
            <a:pPr marL="381000" indent="-381000">
              <a:buFont typeface="Arial" pitchFamily="34" charset="0"/>
              <a:buNone/>
            </a:pPr>
            <a:r>
              <a:rPr lang="lv-LV" altLang="lv-LV" sz="1400" dirty="0">
                <a:latin typeface="Arial Narrow" pitchFamily="34" charset="0"/>
                <a:cs typeface="Arial" charset="0"/>
              </a:rPr>
              <a:t>GALVENIE REZULTĀTI</a:t>
            </a:r>
          </a:p>
          <a:p>
            <a:pPr marL="381000" indent="-381000">
              <a:buNone/>
            </a:pPr>
            <a:r>
              <a:rPr lang="lv-LV" altLang="lv-LV" sz="1400" dirty="0">
                <a:latin typeface="Arial Narrow" pitchFamily="34" charset="0"/>
                <a:cs typeface="Arial" charset="0"/>
              </a:rPr>
              <a:t>         1. Kultūrtelpas STROPS pamanīšana</a:t>
            </a:r>
            <a:r>
              <a:rPr lang="lv-LV" altLang="lv-LV" sz="1400" u="sng" dirty="0">
                <a:latin typeface="Arial Narrow" pitchFamily="34" charset="0"/>
                <a:cs typeface="Arial" charset="0"/>
              </a:rPr>
              <a:t>				</a:t>
            </a:r>
            <a:r>
              <a:rPr lang="lv-LV" altLang="lv-LV" sz="1400" dirty="0">
                <a:latin typeface="Arial Narrow" pitchFamily="34" charset="0"/>
                <a:cs typeface="Arial" charset="0"/>
              </a:rPr>
              <a:t>8</a:t>
            </a:r>
          </a:p>
          <a:p>
            <a:pPr marL="381000" indent="-381000">
              <a:buNone/>
            </a:pPr>
            <a:r>
              <a:rPr lang="lv-LV" altLang="lv-LV" sz="1400" dirty="0">
                <a:latin typeface="Arial Narrow" pitchFamily="34" charset="0"/>
              </a:rPr>
              <a:t>         2</a:t>
            </a:r>
            <a:r>
              <a:rPr lang="lv-LV" altLang="lv-LV" sz="1400" dirty="0">
                <a:latin typeface="Arial Narrow" pitchFamily="34" charset="0"/>
                <a:cs typeface="Arial" charset="0"/>
              </a:rPr>
              <a:t>. Kultūrtelpas STROPS pasākumu apmeklēšana</a:t>
            </a:r>
            <a:r>
              <a:rPr lang="lv-LV" altLang="lv-LV" sz="1400" u="sng" dirty="0">
                <a:latin typeface="Arial Narrow" pitchFamily="34" charset="0"/>
                <a:cs typeface="Arial" charset="0"/>
              </a:rPr>
              <a:t>				</a:t>
            </a:r>
            <a:r>
              <a:rPr lang="lv-LV" altLang="lv-LV" sz="1400" dirty="0">
                <a:latin typeface="Arial Narrow" pitchFamily="34" charset="0"/>
                <a:cs typeface="Arial" charset="0"/>
              </a:rPr>
              <a:t>10</a:t>
            </a:r>
          </a:p>
          <a:p>
            <a:pPr marL="381000" indent="-381000">
              <a:buNone/>
            </a:pPr>
            <a:r>
              <a:rPr lang="lv-LV" altLang="lv-LV" sz="1400" dirty="0">
                <a:latin typeface="Arial Narrow" pitchFamily="34" charset="0"/>
              </a:rPr>
              <a:t>         3. </a:t>
            </a:r>
            <a:r>
              <a:rPr lang="lv-LV" altLang="lv-LV" sz="1400" dirty="0">
                <a:latin typeface="Arial Narrow" pitchFamily="34" charset="0"/>
                <a:cs typeface="Arial" charset="0"/>
              </a:rPr>
              <a:t>Informācijas ieguves vietas par norisēm kultūrtelpā strops</a:t>
            </a:r>
            <a:r>
              <a:rPr lang="lv-LV" altLang="lv-LV" sz="1400" u="sng" dirty="0">
                <a:latin typeface="Arial Narrow" pitchFamily="34" charset="0"/>
                <a:cs typeface="Arial" charset="0"/>
              </a:rPr>
              <a:t>			</a:t>
            </a:r>
            <a:r>
              <a:rPr lang="lv-LV" altLang="lv-LV" sz="1400" dirty="0">
                <a:latin typeface="Arial Narrow" pitchFamily="34" charset="0"/>
                <a:cs typeface="Arial" charset="0"/>
              </a:rPr>
              <a:t>12</a:t>
            </a:r>
          </a:p>
          <a:p>
            <a:pPr marL="381000" indent="-381000">
              <a:buNone/>
            </a:pPr>
            <a:r>
              <a:rPr lang="lv-LV" altLang="lv-LV" sz="1400" dirty="0">
                <a:latin typeface="Arial Narrow" pitchFamily="34" charset="0"/>
                <a:cs typeface="Arial" charset="0"/>
              </a:rPr>
              <a:t>         4. Apmeklēto pasākumu novērtējums</a:t>
            </a:r>
            <a:r>
              <a:rPr lang="lv-LV" altLang="lv-LV" sz="1400" u="sng" dirty="0">
                <a:latin typeface="Arial Narrow" pitchFamily="34" charset="0"/>
                <a:cs typeface="Arial" charset="0"/>
              </a:rPr>
              <a:t>	 			</a:t>
            </a:r>
            <a:r>
              <a:rPr lang="lv-LV" altLang="lv-LV" sz="1400" dirty="0">
                <a:latin typeface="Arial Narrow" pitchFamily="34" charset="0"/>
                <a:cs typeface="Arial" charset="0"/>
              </a:rPr>
              <a:t>13</a:t>
            </a:r>
          </a:p>
          <a:p>
            <a:pPr marL="381000" indent="-381000">
              <a:buNone/>
            </a:pPr>
            <a:r>
              <a:rPr lang="lv-LV" altLang="lv-LV" sz="1400" dirty="0">
                <a:latin typeface="Arial Narrow" pitchFamily="34" charset="0"/>
                <a:cs typeface="Arial" charset="0"/>
              </a:rPr>
              <a:t> 	5. Paradumu maiņa kultūrtelpas strops iespaidā</a:t>
            </a:r>
            <a:r>
              <a:rPr lang="lv-LV" altLang="lv-LV" sz="1400" u="sng" dirty="0">
                <a:latin typeface="Arial Narrow" pitchFamily="34" charset="0"/>
                <a:cs typeface="Arial" charset="0"/>
              </a:rPr>
              <a:t>	 			</a:t>
            </a:r>
            <a:r>
              <a:rPr lang="lv-LV" altLang="lv-LV" sz="1400" dirty="0">
                <a:latin typeface="Arial Narrow" pitchFamily="34" charset="0"/>
                <a:cs typeface="Arial" charset="0"/>
              </a:rPr>
              <a:t>14</a:t>
            </a:r>
          </a:p>
          <a:p>
            <a:pPr marL="381000" indent="-381000">
              <a:buNone/>
            </a:pPr>
            <a:r>
              <a:rPr lang="lv-LV" altLang="lv-LV" sz="1400" dirty="0">
                <a:latin typeface="Arial Narrow" pitchFamily="34" charset="0"/>
                <a:cs typeface="Arial" charset="0"/>
              </a:rPr>
              <a:t> 	6. Apgalvojumu novērtējums par kultūrtelpu STROPS </a:t>
            </a:r>
            <a:r>
              <a:rPr lang="lv-LV" altLang="lv-LV" sz="1400" u="sng" dirty="0">
                <a:latin typeface="Arial Narrow" pitchFamily="34" charset="0"/>
                <a:cs typeface="Arial" charset="0"/>
              </a:rPr>
              <a:t>			</a:t>
            </a:r>
            <a:r>
              <a:rPr lang="lv-LV" altLang="lv-LV" sz="1400" dirty="0">
                <a:latin typeface="Arial Narrow" pitchFamily="34" charset="0"/>
                <a:cs typeface="Arial" charset="0"/>
              </a:rPr>
              <a:t>15</a:t>
            </a:r>
          </a:p>
          <a:p>
            <a:pPr marL="381000" indent="-381000">
              <a:buNone/>
            </a:pPr>
            <a:r>
              <a:rPr lang="lv-LV" altLang="lv-LV" sz="1400" dirty="0">
                <a:latin typeface="Arial Narrow" pitchFamily="34" charset="0"/>
                <a:cs typeface="Arial" charset="0"/>
              </a:rPr>
              <a:t> 	7. Kultūras pasākumi, par kuriem būtu interese</a:t>
            </a:r>
            <a:r>
              <a:rPr lang="lv-LV" altLang="lv-LV" sz="1400" u="sng" dirty="0">
                <a:latin typeface="Arial Narrow" pitchFamily="34" charset="0"/>
                <a:cs typeface="Arial" charset="0"/>
              </a:rPr>
              <a:t>				</a:t>
            </a:r>
            <a:r>
              <a:rPr lang="lv-LV" altLang="lv-LV" sz="1400" dirty="0">
                <a:latin typeface="Arial Narrow" pitchFamily="34" charset="0"/>
                <a:cs typeface="Arial" charset="0"/>
              </a:rPr>
              <a:t>16</a:t>
            </a:r>
          </a:p>
          <a:p>
            <a:pPr marL="381000" indent="-381000">
              <a:buNone/>
            </a:pPr>
            <a:r>
              <a:rPr lang="lv-LV" altLang="lv-LV" sz="1400" dirty="0">
                <a:latin typeface="Arial Narrow" pitchFamily="34" charset="0"/>
                <a:cs typeface="Arial" charset="0"/>
              </a:rPr>
              <a:t> 	8. Pēdējā gada laikā apmeklētie pasākumi</a:t>
            </a:r>
            <a:r>
              <a:rPr lang="lv-LV" altLang="lv-LV" sz="1400" u="sng" dirty="0">
                <a:latin typeface="Arial Narrow" pitchFamily="34" charset="0"/>
                <a:cs typeface="Arial" charset="0"/>
              </a:rPr>
              <a:t>				</a:t>
            </a:r>
            <a:r>
              <a:rPr lang="lv-LV" altLang="lv-LV" sz="1400" dirty="0">
                <a:latin typeface="Arial Narrow" pitchFamily="34" charset="0"/>
                <a:cs typeface="Arial" charset="0"/>
              </a:rPr>
              <a:t>23</a:t>
            </a:r>
          </a:p>
          <a:p>
            <a:pPr marL="381000" indent="-381000">
              <a:buNone/>
            </a:pPr>
            <a:r>
              <a:rPr lang="lv-LV" altLang="lv-LV" sz="1400" dirty="0">
                <a:latin typeface="Arial Narrow" pitchFamily="34" charset="0"/>
                <a:cs typeface="Arial" charset="0"/>
              </a:rPr>
              <a:t> 	9. Rīgas centrālās bibliotēkas pludmales lasītavas pamanīšana</a:t>
            </a:r>
            <a:r>
              <a:rPr lang="lv-LV" altLang="lv-LV" sz="1400" u="sng" dirty="0">
                <a:latin typeface="Arial Narrow" pitchFamily="34" charset="0"/>
                <a:cs typeface="Arial" charset="0"/>
              </a:rPr>
              <a:t>			</a:t>
            </a:r>
            <a:r>
              <a:rPr lang="lv-LV" altLang="lv-LV" sz="1400" dirty="0">
                <a:latin typeface="Arial Narrow" pitchFamily="34" charset="0"/>
                <a:cs typeface="Arial" charset="0"/>
              </a:rPr>
              <a:t>25</a:t>
            </a:r>
          </a:p>
          <a:p>
            <a:pPr marL="381000" indent="-381000">
              <a:buNone/>
            </a:pPr>
            <a:r>
              <a:rPr lang="lv-LV" altLang="lv-LV" sz="1400" dirty="0">
                <a:latin typeface="Arial Narrow" pitchFamily="34" charset="0"/>
                <a:cs typeface="Arial" charset="0"/>
              </a:rPr>
              <a:t> 	10. Rīgas centrālās bibliotēkas pludmales lasītavas apmeklēšana</a:t>
            </a:r>
            <a:r>
              <a:rPr lang="lv-LV" altLang="lv-LV" sz="1400" u="sng" dirty="0">
                <a:latin typeface="Arial Narrow" pitchFamily="34" charset="0"/>
                <a:cs typeface="Arial" charset="0"/>
              </a:rPr>
              <a:t>		</a:t>
            </a:r>
            <a:r>
              <a:rPr lang="lv-LV" altLang="lv-LV" sz="1400" dirty="0">
                <a:latin typeface="Arial Narrow" pitchFamily="34" charset="0"/>
                <a:cs typeface="Arial" charset="0"/>
              </a:rPr>
              <a:t>27</a:t>
            </a:r>
          </a:p>
          <a:p>
            <a:pPr marL="381000" indent="-381000">
              <a:lnSpc>
                <a:spcPct val="90000"/>
              </a:lnSpc>
              <a:buFontTx/>
              <a:buNone/>
            </a:pPr>
            <a:endParaRPr lang="lv-LV" altLang="lv-LV" sz="1400" dirty="0">
              <a:latin typeface="Arial Narrow" pitchFamily="34" charset="0"/>
              <a:cs typeface="Arial" charset="0"/>
            </a:endParaRPr>
          </a:p>
          <a:p>
            <a:pPr marL="381000" indent="-381000">
              <a:lnSpc>
                <a:spcPct val="90000"/>
              </a:lnSpc>
              <a:buFontTx/>
              <a:buNone/>
            </a:pPr>
            <a:r>
              <a:rPr lang="lv-LV" altLang="lv-LV" sz="1400" dirty="0">
                <a:latin typeface="Arial Narrow" pitchFamily="34" charset="0"/>
                <a:cs typeface="Arial" charset="0"/>
              </a:rPr>
              <a:t>PIELIKUMS</a:t>
            </a:r>
          </a:p>
          <a:p>
            <a:pPr marL="381000" indent="-381000">
              <a:lnSpc>
                <a:spcPct val="90000"/>
              </a:lnSpc>
              <a:buFontTx/>
              <a:buNone/>
            </a:pPr>
            <a:r>
              <a:rPr lang="lv-LV" altLang="lv-LV" sz="1400" dirty="0">
                <a:latin typeface="Arial Narrow" pitchFamily="34" charset="0"/>
                <a:cs typeface="Arial" charset="0"/>
              </a:rPr>
              <a:t>         	Aptaujas anketa</a:t>
            </a:r>
            <a:r>
              <a:rPr lang="lv-LV" altLang="lv-LV" sz="1400" u="sng" dirty="0">
                <a:latin typeface="Arial Narrow" pitchFamily="34" charset="0"/>
                <a:cs typeface="Arial" charset="0"/>
              </a:rPr>
              <a:t>						</a:t>
            </a:r>
            <a:r>
              <a:rPr lang="lv-LV" altLang="lv-LV" sz="1400" dirty="0">
                <a:latin typeface="Arial Narrow" pitchFamily="34" charset="0"/>
                <a:cs typeface="Arial" charset="0"/>
              </a:rPr>
              <a:t>30</a:t>
            </a:r>
          </a:p>
          <a:p>
            <a:pPr marL="381000" indent="-381000">
              <a:lnSpc>
                <a:spcPct val="90000"/>
              </a:lnSpc>
              <a:buFontTx/>
              <a:buNone/>
            </a:pPr>
            <a:r>
              <a:rPr lang="lv-LV" altLang="lv-LV" sz="1400" dirty="0">
                <a:latin typeface="Arial Narrow" pitchFamily="34" charset="0"/>
                <a:cs typeface="Arial" charset="0"/>
              </a:rPr>
              <a:t>         	Statistiskās kļūdas novērtēšanas tabula</a:t>
            </a:r>
            <a:r>
              <a:rPr lang="lv-LV" altLang="lv-LV" sz="1400" u="sng" dirty="0">
                <a:latin typeface="Arial Narrow" pitchFamily="34" charset="0"/>
                <a:cs typeface="Arial" charset="0"/>
              </a:rPr>
              <a:t>				</a:t>
            </a:r>
            <a:r>
              <a:rPr lang="lv-LV" altLang="lv-LV" sz="1400" dirty="0">
                <a:latin typeface="Arial Narrow" pitchFamily="34" charset="0"/>
                <a:cs typeface="Arial" charset="0"/>
              </a:rPr>
              <a:t>31</a:t>
            </a:r>
            <a:endParaRPr lang="lv-LV" altLang="lv-LV" sz="1400" noProof="1">
              <a:latin typeface="Arial Narrow" pitchFamily="34" charset="0"/>
            </a:endParaRPr>
          </a:p>
          <a:p>
            <a:pPr marL="781050" lvl="1" indent="-381000">
              <a:buFont typeface="Arial" pitchFamily="34" charset="0"/>
              <a:buNone/>
              <a:defRPr/>
            </a:pPr>
            <a:endParaRPr lang="lv-LV" altLang="lv-LV" sz="1400" noProof="1">
              <a:solidFill>
                <a:srgbClr val="0C0C0C"/>
              </a:solidFill>
              <a:latin typeface="Arial Narrow" pitchFamily="34" charset="0"/>
            </a:endParaRPr>
          </a:p>
          <a:p>
            <a:pPr marL="381000" indent="-381000">
              <a:buFont typeface="Arial" charset="0"/>
              <a:buNone/>
              <a:defRPr/>
            </a:pPr>
            <a:endParaRPr lang="lv-LV" altLang="lv-LV" sz="1400" noProof="1">
              <a:solidFill>
                <a:srgbClr val="0C0C0C"/>
              </a:solidFill>
              <a:latin typeface="Arial Narrow" pitchFamily="34" charset="0"/>
            </a:endParaRPr>
          </a:p>
        </p:txBody>
      </p:sp>
    </p:spTree>
    <p:extLst>
      <p:ext uri="{BB962C8B-B14F-4D97-AF65-F5344CB8AC3E}">
        <p14:creationId xmlns:p14="http://schemas.microsoft.com/office/powerpoint/2010/main" val="3659674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
        <p:nvSpPr>
          <p:cNvPr id="7" name="Parallelogram 6">
            <a:extLst>
              <a:ext uri="{FF2B5EF4-FFF2-40B4-BE49-F238E27FC236}">
                <a16:creationId xmlns:a16="http://schemas.microsoft.com/office/drawing/2014/main" id="{28197C69-DBBB-46E5-BC89-4AC41DA97E22}"/>
              </a:ext>
            </a:extLst>
          </p:cNvPr>
          <p:cNvSpPr/>
          <p:nvPr/>
        </p:nvSpPr>
        <p:spPr>
          <a:xfrm flipH="1">
            <a:off x="107503" y="1319308"/>
            <a:ext cx="3384376" cy="28803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Pasākumi ģimenēm ar bērniem</a:t>
            </a:r>
          </a:p>
        </p:txBody>
      </p:sp>
      <p:graphicFrame>
        <p:nvGraphicFramePr>
          <p:cNvPr id="8" name="Chart 7">
            <a:extLst>
              <a:ext uri="{FF2B5EF4-FFF2-40B4-BE49-F238E27FC236}">
                <a16:creationId xmlns:a16="http://schemas.microsoft.com/office/drawing/2014/main" id="{DC143CC6-689E-48E4-9B59-998F32909DE8}"/>
              </a:ext>
            </a:extLst>
          </p:cNvPr>
          <p:cNvGraphicFramePr>
            <a:graphicFrameLocks/>
          </p:cNvGraphicFramePr>
          <p:nvPr>
            <p:extLst>
              <p:ext uri="{D42A27DB-BD31-4B8C-83A1-F6EECF244321}">
                <p14:modId xmlns:p14="http://schemas.microsoft.com/office/powerpoint/2010/main" val="3899812321"/>
              </p:ext>
            </p:extLst>
          </p:nvPr>
        </p:nvGraphicFramePr>
        <p:xfrm>
          <a:off x="1115616" y="1485900"/>
          <a:ext cx="6912768" cy="4751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602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
        <p:nvSpPr>
          <p:cNvPr id="7" name="Parallelogram 6">
            <a:extLst>
              <a:ext uri="{FF2B5EF4-FFF2-40B4-BE49-F238E27FC236}">
                <a16:creationId xmlns:a16="http://schemas.microsoft.com/office/drawing/2014/main" id="{28197C69-DBBB-46E5-BC89-4AC41DA97E22}"/>
              </a:ext>
            </a:extLst>
          </p:cNvPr>
          <p:cNvSpPr/>
          <p:nvPr/>
        </p:nvSpPr>
        <p:spPr>
          <a:xfrm flipH="1">
            <a:off x="107503" y="1319308"/>
            <a:ext cx="3384376" cy="288032"/>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latin typeface="Arial" panose="020B0604020202020204" pitchFamily="34" charset="0"/>
                <a:cs typeface="Arial" panose="020B0604020202020204" pitchFamily="34" charset="0"/>
              </a:rPr>
              <a:t>Dzejas un prozas lasījumi</a:t>
            </a:r>
          </a:p>
        </p:txBody>
      </p:sp>
      <p:graphicFrame>
        <p:nvGraphicFramePr>
          <p:cNvPr id="10" name="Chart 9">
            <a:extLst>
              <a:ext uri="{FF2B5EF4-FFF2-40B4-BE49-F238E27FC236}">
                <a16:creationId xmlns:a16="http://schemas.microsoft.com/office/drawing/2014/main" id="{D7D06E99-D8BB-4017-B94E-D77C3607CE5D}"/>
              </a:ext>
            </a:extLst>
          </p:cNvPr>
          <p:cNvGraphicFramePr>
            <a:graphicFrameLocks/>
          </p:cNvGraphicFramePr>
          <p:nvPr>
            <p:extLst>
              <p:ext uri="{D42A27DB-BD31-4B8C-83A1-F6EECF244321}">
                <p14:modId xmlns:p14="http://schemas.microsoft.com/office/powerpoint/2010/main" val="2011381818"/>
              </p:ext>
            </p:extLst>
          </p:nvPr>
        </p:nvGraphicFramePr>
        <p:xfrm>
          <a:off x="1043608" y="1485900"/>
          <a:ext cx="6984776" cy="4751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8649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000" b="1" cap="all" dirty="0">
                <a:solidFill>
                  <a:schemeClr val="bg1"/>
                </a:solidFill>
                <a:latin typeface="Arial Narrow" panose="020B0606020202030204" pitchFamily="34" charset="0"/>
              </a:rPr>
              <a:t>7. Kultūras pasākumi, par kuriem būtu interese</a:t>
            </a:r>
            <a:endParaRPr lang="ko-KR" altLang="en-US" sz="20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«C1. Par kuriem no šiem kultūras pasākumiem Jums būtu interese – t. i., Jūs tos varētu apmeklēt, ja tie notiktu Ziepniekkalna mobilajā kultūrtelpā STROPS?»</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13FB3EC6-3BD8-4F5E-8C8A-0549B9A2209A}"/>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
        <p:nvSpPr>
          <p:cNvPr id="7" name="Parallelogram 6">
            <a:extLst>
              <a:ext uri="{FF2B5EF4-FFF2-40B4-BE49-F238E27FC236}">
                <a16:creationId xmlns:a16="http://schemas.microsoft.com/office/drawing/2014/main" id="{28197C69-DBBB-46E5-BC89-4AC41DA97E22}"/>
              </a:ext>
            </a:extLst>
          </p:cNvPr>
          <p:cNvSpPr/>
          <p:nvPr/>
        </p:nvSpPr>
        <p:spPr>
          <a:xfrm flipH="1">
            <a:off x="107502" y="1319308"/>
            <a:ext cx="3384377" cy="433386"/>
          </a:xfrm>
          <a:prstGeom prst="parallelogram">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noProof="1">
                <a:latin typeface="Arial" panose="020B0604020202020204" pitchFamily="34" charset="0"/>
                <a:cs typeface="Arial" panose="020B0604020202020204" pitchFamily="34" charset="0"/>
              </a:rPr>
              <a:t>Deju meistarklases (piemēram, salsa, līnijdejas, hip-hops)</a:t>
            </a:r>
          </a:p>
        </p:txBody>
      </p:sp>
      <p:graphicFrame>
        <p:nvGraphicFramePr>
          <p:cNvPr id="8" name="Chart 7">
            <a:extLst>
              <a:ext uri="{FF2B5EF4-FFF2-40B4-BE49-F238E27FC236}">
                <a16:creationId xmlns:a16="http://schemas.microsoft.com/office/drawing/2014/main" id="{48CD7462-D013-4E81-BC9B-7EABF53C3DCC}"/>
              </a:ext>
            </a:extLst>
          </p:cNvPr>
          <p:cNvGraphicFramePr>
            <a:graphicFrameLocks/>
          </p:cNvGraphicFramePr>
          <p:nvPr>
            <p:extLst>
              <p:ext uri="{D42A27DB-BD31-4B8C-83A1-F6EECF244321}">
                <p14:modId xmlns:p14="http://schemas.microsoft.com/office/powerpoint/2010/main" val="392115717"/>
              </p:ext>
            </p:extLst>
          </p:nvPr>
        </p:nvGraphicFramePr>
        <p:xfrm>
          <a:off x="1300162" y="1556792"/>
          <a:ext cx="6543675"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9621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400" b="1" cap="all" dirty="0">
                <a:solidFill>
                  <a:schemeClr val="bg1"/>
                </a:solidFill>
                <a:latin typeface="Arial Narrow" panose="020B0606020202030204" pitchFamily="34" charset="0"/>
              </a:rPr>
              <a:t>8. Pēdējā gada laikā apmeklētie pasākumi</a:t>
            </a:r>
            <a:endParaRPr lang="ko-KR" altLang="en-US" sz="24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«C2. Vai Jūs pēdējā gada laikā esat apmeklējis/-</a:t>
            </a:r>
            <a:r>
              <a:rPr lang="lv-LV" altLang="lv-LV" sz="1400" b="0" i="1" kern="0" dirty="0" err="1">
                <a:latin typeface="Arial" charset="0"/>
                <a:cs typeface="Arial" charset="0"/>
              </a:rPr>
              <a:t>usi</a:t>
            </a:r>
            <a:r>
              <a:rPr lang="lv-LV" altLang="lv-LV" sz="1400" b="0" i="1" kern="0" dirty="0">
                <a:latin typeface="Arial" charset="0"/>
                <a:cs typeface="Arial" charset="0"/>
              </a:rPr>
              <a:t> kādu no šiem pasākumiem?»</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8" name="Chart 7">
            <a:extLst>
              <a:ext uri="{FF2B5EF4-FFF2-40B4-BE49-F238E27FC236}">
                <a16:creationId xmlns:a16="http://schemas.microsoft.com/office/drawing/2014/main" id="{913AB79E-50C5-418C-BA3E-3AEEBB72701F}"/>
              </a:ext>
            </a:extLst>
          </p:cNvPr>
          <p:cNvGraphicFramePr>
            <a:graphicFrameLocks/>
          </p:cNvGraphicFramePr>
          <p:nvPr>
            <p:extLst>
              <p:ext uri="{D42A27DB-BD31-4B8C-83A1-F6EECF244321}">
                <p14:modId xmlns:p14="http://schemas.microsoft.com/office/powerpoint/2010/main" val="676982744"/>
              </p:ext>
            </p:extLst>
          </p:nvPr>
        </p:nvGraphicFramePr>
        <p:xfrm>
          <a:off x="42122" y="1435078"/>
          <a:ext cx="8634334" cy="4175124"/>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46">
            <a:extLst>
              <a:ext uri="{FF2B5EF4-FFF2-40B4-BE49-F238E27FC236}">
                <a16:creationId xmlns:a16="http://schemas.microsoft.com/office/drawing/2014/main" id="{14BFC8B6-5837-490B-AF07-FF1BF883AD05}"/>
              </a:ext>
            </a:extLst>
          </p:cNvPr>
          <p:cNvSpPr>
            <a:spLocks noRot="1" noChangeArrowheads="1"/>
          </p:cNvSpPr>
          <p:nvPr/>
        </p:nvSpPr>
        <p:spPr bwMode="auto">
          <a:xfrm>
            <a:off x="107504" y="6185553"/>
            <a:ext cx="914819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fontAlgn="base" latinLnBrk="0">
              <a:spcBef>
                <a:spcPct val="0"/>
              </a:spcBef>
              <a:spcAft>
                <a:spcPct val="0"/>
              </a:spcAft>
            </a:pPr>
            <a:r>
              <a:rPr lang="it-IT" altLang="lv-LV" b="0" i="1" dirty="0">
                <a:solidFill>
                  <a:prstClr val="black"/>
                </a:solidFill>
                <a:latin typeface="Arial" charset="0"/>
                <a:cs typeface="Arial" charset="0"/>
              </a:rPr>
              <a:t>Bāze:</a:t>
            </a:r>
            <a:r>
              <a:rPr lang="lv-LV" altLang="lv-LV" b="0" i="1" dirty="0">
                <a:solidFill>
                  <a:prstClr val="black"/>
                </a:solidFill>
                <a:latin typeface="Arial" charset="0"/>
                <a:cs typeface="Arial" charset="0"/>
              </a:rPr>
              <a:t> visi respondenti, n=305</a:t>
            </a:r>
          </a:p>
        </p:txBody>
      </p:sp>
    </p:spTree>
    <p:extLst>
      <p:ext uri="{BB962C8B-B14F-4D97-AF65-F5344CB8AC3E}">
        <p14:creationId xmlns:p14="http://schemas.microsoft.com/office/powerpoint/2010/main" val="3602063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2400" b="1" cap="all" dirty="0">
                <a:solidFill>
                  <a:schemeClr val="bg1"/>
                </a:solidFill>
                <a:latin typeface="Arial Narrow" panose="020B0606020202030204" pitchFamily="34" charset="0"/>
              </a:rPr>
              <a:t>8. Pēdējā gada laikā apmeklētie pasākumi</a:t>
            </a:r>
            <a:endParaRPr lang="ko-KR" altLang="en-US" sz="24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«C2. Vai Jūs pēdējā gada laikā esat apmeklējis/-</a:t>
            </a:r>
            <a:r>
              <a:rPr lang="lv-LV" altLang="lv-LV" sz="1400" b="0" i="1" kern="0" dirty="0" err="1">
                <a:latin typeface="Arial" charset="0"/>
                <a:cs typeface="Arial" charset="0"/>
              </a:rPr>
              <a:t>usi</a:t>
            </a:r>
            <a:r>
              <a:rPr lang="lv-LV" altLang="lv-LV" sz="1400" b="0" i="1" kern="0" dirty="0">
                <a:latin typeface="Arial" charset="0"/>
                <a:cs typeface="Arial" charset="0"/>
              </a:rPr>
              <a:t> kādu no šiem pasākumiem?»</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6" name="Chart 5">
            <a:extLst>
              <a:ext uri="{FF2B5EF4-FFF2-40B4-BE49-F238E27FC236}">
                <a16:creationId xmlns:a16="http://schemas.microsoft.com/office/drawing/2014/main" id="{008F307B-DA39-45E9-8C15-17C414FA06E7}"/>
              </a:ext>
            </a:extLst>
          </p:cNvPr>
          <p:cNvGraphicFramePr>
            <a:graphicFrameLocks/>
          </p:cNvGraphicFramePr>
          <p:nvPr>
            <p:extLst>
              <p:ext uri="{D42A27DB-BD31-4B8C-83A1-F6EECF244321}">
                <p14:modId xmlns:p14="http://schemas.microsoft.com/office/powerpoint/2010/main" val="3225070431"/>
              </p:ext>
            </p:extLst>
          </p:nvPr>
        </p:nvGraphicFramePr>
        <p:xfrm>
          <a:off x="755576" y="1201890"/>
          <a:ext cx="7210425"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6">
            <a:extLst>
              <a:ext uri="{FF2B5EF4-FFF2-40B4-BE49-F238E27FC236}">
                <a16:creationId xmlns:a16="http://schemas.microsoft.com/office/drawing/2014/main" id="{91CE7BD5-5784-43D2-909B-A5770F5CF9F8}"/>
              </a:ext>
            </a:extLst>
          </p:cNvPr>
          <p:cNvSpPr>
            <a:spLocks noRot="1" noChangeArrowheads="1"/>
          </p:cNvSpPr>
          <p:nvPr/>
        </p:nvSpPr>
        <p:spPr bwMode="auto">
          <a:xfrm>
            <a:off x="-16016" y="6510596"/>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spTree>
    <p:extLst>
      <p:ext uri="{BB962C8B-B14F-4D97-AF65-F5344CB8AC3E}">
        <p14:creationId xmlns:p14="http://schemas.microsoft.com/office/powerpoint/2010/main" val="1168456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1800" b="1" cap="all" dirty="0">
                <a:solidFill>
                  <a:schemeClr val="bg1"/>
                </a:solidFill>
                <a:latin typeface="Arial Narrow" panose="020B0606020202030204" pitchFamily="34" charset="0"/>
              </a:rPr>
              <a:t>9. Rīgas centrālās bibliotēkas pludmales </a:t>
            </a:r>
            <a:br>
              <a:rPr lang="lv-LV" altLang="ko-KR" sz="1800" b="1" cap="all" dirty="0">
                <a:solidFill>
                  <a:schemeClr val="bg1"/>
                </a:solidFill>
                <a:latin typeface="Arial Narrow" panose="020B0606020202030204" pitchFamily="34" charset="0"/>
              </a:rPr>
            </a:br>
            <a:r>
              <a:rPr lang="lv-LV" altLang="ko-KR" sz="1800" b="1" cap="all" dirty="0">
                <a:solidFill>
                  <a:schemeClr val="bg1"/>
                </a:solidFill>
                <a:latin typeface="Arial Narrow" panose="020B0606020202030204" pitchFamily="34" charset="0"/>
              </a:rPr>
              <a:t>lasītavas pamanīšana</a:t>
            </a:r>
            <a:endParaRPr lang="ko-KR" altLang="en-US" sz="18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«E1. Kopš 2018. gada Lucavsalā iedzīvotajiem ir pieejama Rīgas Centrālās bibliotēkas Pludmales lasītava. Vai Jūs par to zinājāt, bijāt pamanījis/-</a:t>
            </a:r>
            <a:r>
              <a:rPr lang="lv-LV" altLang="lv-LV" sz="1400" b="0" i="1" kern="0" dirty="0" err="1">
                <a:latin typeface="Arial" charset="0"/>
                <a:cs typeface="Arial" charset="0"/>
              </a:rPr>
              <a:t>usi</a:t>
            </a:r>
            <a:r>
              <a:rPr lang="lv-LV" altLang="lv-LV" sz="1400" b="0" i="1" kern="0" dirty="0">
                <a:latin typeface="Arial" charset="0"/>
                <a:cs typeface="Arial" charset="0"/>
              </a:rPr>
              <a:t>?»</a:t>
            </a:r>
            <a:endParaRPr kumimoji="0" lang="lv-LV" altLang="lv-LV" sz="1400" b="0" i="1" u="none" strike="noStrike" kern="0" spc="0" normalizeH="0" noProof="0" dirty="0">
              <a:ln>
                <a:noFill/>
              </a:ln>
              <a:effectLst/>
              <a:uLnTx/>
              <a:uFillTx/>
              <a:latin typeface="Arial" charset="0"/>
              <a:cs typeface="Arial" charset="0"/>
            </a:endParaRPr>
          </a:p>
        </p:txBody>
      </p:sp>
      <p:sp>
        <p:nvSpPr>
          <p:cNvPr id="7" name="Rectangle 46">
            <a:extLst>
              <a:ext uri="{FF2B5EF4-FFF2-40B4-BE49-F238E27FC236}">
                <a16:creationId xmlns:a16="http://schemas.microsoft.com/office/drawing/2014/main" id="{91CE7BD5-5784-43D2-909B-A5770F5CF9F8}"/>
              </a:ext>
            </a:extLst>
          </p:cNvPr>
          <p:cNvSpPr>
            <a:spLocks noRot="1" noChangeArrowheads="1"/>
          </p:cNvSpPr>
          <p:nvPr/>
        </p:nvSpPr>
        <p:spPr bwMode="auto">
          <a:xfrm>
            <a:off x="-16016" y="6305776"/>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visi respondenti, n=305</a:t>
            </a:r>
          </a:p>
          <a:p>
            <a:pPr algn="ctr" eaLnBrk="1" fontAlgn="base" latinLnBrk="0" hangingPunct="1">
              <a:spcBef>
                <a:spcPct val="0"/>
              </a:spcBef>
            </a:pPr>
            <a:r>
              <a:rPr lang="lv-LV" altLang="lv-LV" sz="900" b="0" i="1" dirty="0">
                <a:solidFill>
                  <a:prstClr val="black"/>
                </a:solidFill>
                <a:latin typeface="Arial" charset="0"/>
                <a:cs typeface="Arial" charset="0"/>
              </a:rPr>
              <a:t>Atbilžu variantu «Grūti pateikt» neizvēlējās neviens respondents</a:t>
            </a:r>
          </a:p>
        </p:txBody>
      </p:sp>
      <p:graphicFrame>
        <p:nvGraphicFramePr>
          <p:cNvPr id="8" name="Chart 7">
            <a:extLst>
              <a:ext uri="{FF2B5EF4-FFF2-40B4-BE49-F238E27FC236}">
                <a16:creationId xmlns:a16="http://schemas.microsoft.com/office/drawing/2014/main" id="{A7CE5A43-9195-497D-B3D8-711673FC3804}"/>
              </a:ext>
            </a:extLst>
          </p:cNvPr>
          <p:cNvGraphicFramePr>
            <a:graphicFrameLocks/>
          </p:cNvGraphicFramePr>
          <p:nvPr>
            <p:extLst>
              <p:ext uri="{D42A27DB-BD31-4B8C-83A1-F6EECF244321}">
                <p14:modId xmlns:p14="http://schemas.microsoft.com/office/powerpoint/2010/main" val="1789870157"/>
              </p:ext>
            </p:extLst>
          </p:nvPr>
        </p:nvGraphicFramePr>
        <p:xfrm>
          <a:off x="1259632" y="1350196"/>
          <a:ext cx="6408711" cy="47348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1497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1800" b="1" cap="all" dirty="0">
                <a:solidFill>
                  <a:schemeClr val="bg1"/>
                </a:solidFill>
                <a:latin typeface="Arial Narrow" panose="020B0606020202030204" pitchFamily="34" charset="0"/>
              </a:rPr>
              <a:t>9. Rīgas centrālās bibliotēkas pludmales </a:t>
            </a:r>
            <a:br>
              <a:rPr lang="lv-LV" altLang="ko-KR" sz="1800" b="1" cap="all" dirty="0">
                <a:solidFill>
                  <a:schemeClr val="bg1"/>
                </a:solidFill>
                <a:latin typeface="Arial Narrow" panose="020B0606020202030204" pitchFamily="34" charset="0"/>
              </a:rPr>
            </a:br>
            <a:r>
              <a:rPr lang="lv-LV" altLang="ko-KR" sz="1800" b="1" cap="all" dirty="0">
                <a:solidFill>
                  <a:schemeClr val="bg1"/>
                </a:solidFill>
                <a:latin typeface="Arial Narrow" panose="020B0606020202030204" pitchFamily="34" charset="0"/>
              </a:rPr>
              <a:t>lasītavas pamanīšana</a:t>
            </a:r>
            <a:endParaRPr lang="ko-KR" altLang="en-US" sz="18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«E1. Kopš 2018. gada Lucavsalā iedzīvotajiem ir pieejama Rīgas Centrālās bibliotēkas Pludmales lasītava. Vai Jūs par to zinājāt, bijāt pamanījis/-</a:t>
            </a:r>
            <a:r>
              <a:rPr lang="lv-LV" altLang="lv-LV" sz="1400" b="0" i="1" kern="0" dirty="0" err="1">
                <a:latin typeface="Arial" charset="0"/>
                <a:cs typeface="Arial" charset="0"/>
              </a:rPr>
              <a:t>usi</a:t>
            </a:r>
            <a:r>
              <a:rPr lang="lv-LV" altLang="lv-LV" sz="1400" b="0" i="1" kern="0" dirty="0">
                <a:latin typeface="Arial" charset="0"/>
                <a:cs typeface="Arial" charset="0"/>
              </a:rPr>
              <a:t>?»</a:t>
            </a:r>
            <a:endParaRPr kumimoji="0" lang="lv-LV" altLang="lv-LV" sz="1400" b="0" i="1" u="none" strike="noStrike" kern="0" spc="0" normalizeH="0" noProof="0" dirty="0">
              <a:ln>
                <a:noFill/>
              </a:ln>
              <a:effectLst/>
              <a:uLnTx/>
              <a:uFillTx/>
              <a:latin typeface="Arial" charset="0"/>
              <a:cs typeface="Arial" charset="0"/>
            </a:endParaRPr>
          </a:p>
        </p:txBody>
      </p:sp>
      <p:sp>
        <p:nvSpPr>
          <p:cNvPr id="7" name="Rectangle 46">
            <a:extLst>
              <a:ext uri="{FF2B5EF4-FFF2-40B4-BE49-F238E27FC236}">
                <a16:creationId xmlns:a16="http://schemas.microsoft.com/office/drawing/2014/main" id="{91CE7BD5-5784-43D2-909B-A5770F5CF9F8}"/>
              </a:ext>
            </a:extLst>
          </p:cNvPr>
          <p:cNvSpPr>
            <a:spLocks noRot="1" noChangeArrowheads="1"/>
          </p:cNvSpPr>
          <p:nvPr/>
        </p:nvSpPr>
        <p:spPr bwMode="auto">
          <a:xfrm>
            <a:off x="-16016" y="6510596"/>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it-IT" altLang="lv-LV" sz="900" b="0" i="1" dirty="0">
                <a:solidFill>
                  <a:prstClr val="black"/>
                </a:solidFill>
                <a:latin typeface="Arial" charset="0"/>
                <a:cs typeface="Arial" charset="0"/>
              </a:rPr>
              <a:t>*Bāze attiecīgajā apakšgrupā ir salīdzinoši neliela, lai izdarītu drošticamus secinājumus par šo grupu</a:t>
            </a:r>
            <a:endParaRPr lang="lv-LV" altLang="lv-LV" sz="900" b="0" i="1" dirty="0">
              <a:solidFill>
                <a:prstClr val="black"/>
              </a:solidFill>
              <a:latin typeface="Arial" charset="0"/>
              <a:cs typeface="Arial" charset="0"/>
            </a:endParaRPr>
          </a:p>
          <a:p>
            <a:pPr algn="ctr" eaLnBrk="1" fontAlgn="base" latinLnBrk="0" hangingPunct="1">
              <a:spcBef>
                <a:spcPct val="0"/>
              </a:spcBef>
            </a:pPr>
            <a:r>
              <a:rPr lang="lv-LV" altLang="lv-LV" sz="900" b="0" i="1" dirty="0">
                <a:solidFill>
                  <a:prstClr val="black"/>
                </a:solidFill>
                <a:latin typeface="Arial" charset="0"/>
                <a:cs typeface="Arial" charset="0"/>
              </a:rPr>
              <a:t>Atbilžu variantu «Grūti pateikt» neizvēlējās neviens respondents</a:t>
            </a:r>
            <a:endParaRPr lang="it-IT" altLang="lv-LV" sz="900" b="0" i="1" dirty="0">
              <a:solidFill>
                <a:prstClr val="black"/>
              </a:solidFill>
              <a:latin typeface="Arial" charset="0"/>
              <a:cs typeface="Arial" charset="0"/>
            </a:endParaRPr>
          </a:p>
          <a:p>
            <a:pPr algn="ctr" eaLnBrk="1" fontAlgn="base" latinLnBrk="0" hangingPunct="1">
              <a:spcBef>
                <a:spcPct val="0"/>
              </a:spcBef>
            </a:pPr>
            <a:r>
              <a:rPr lang="lv-LV" altLang="lv-LV" sz="900" b="0" i="1" dirty="0">
                <a:solidFill>
                  <a:prstClr val="black"/>
                </a:solidFill>
                <a:latin typeface="Arial" panose="020B0604020202020204" pitchFamily="34" charset="0"/>
              </a:rPr>
              <a:t> </a:t>
            </a:r>
          </a:p>
        </p:txBody>
      </p:sp>
      <p:graphicFrame>
        <p:nvGraphicFramePr>
          <p:cNvPr id="6" name="Chart 5">
            <a:extLst>
              <a:ext uri="{FF2B5EF4-FFF2-40B4-BE49-F238E27FC236}">
                <a16:creationId xmlns:a16="http://schemas.microsoft.com/office/drawing/2014/main" id="{49A857C1-71B5-4E42-9E14-9261FD5519F4}"/>
              </a:ext>
            </a:extLst>
          </p:cNvPr>
          <p:cNvGraphicFramePr>
            <a:graphicFrameLocks/>
          </p:cNvGraphicFramePr>
          <p:nvPr>
            <p:extLst>
              <p:ext uri="{D42A27DB-BD31-4B8C-83A1-F6EECF244321}">
                <p14:modId xmlns:p14="http://schemas.microsoft.com/office/powerpoint/2010/main" val="1580109608"/>
              </p:ext>
            </p:extLst>
          </p:nvPr>
        </p:nvGraphicFramePr>
        <p:xfrm>
          <a:off x="1107608" y="1155341"/>
          <a:ext cx="6912768" cy="5230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4489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1800" b="1" cap="all" dirty="0">
                <a:solidFill>
                  <a:schemeClr val="bg1"/>
                </a:solidFill>
                <a:latin typeface="Arial Narrow" panose="020B0606020202030204" pitchFamily="34" charset="0"/>
              </a:rPr>
              <a:t>10. Rīgas centrālās bibliotēkas pludmales </a:t>
            </a:r>
            <a:br>
              <a:rPr lang="lv-LV" altLang="ko-KR" sz="1800" b="1" cap="all" dirty="0">
                <a:solidFill>
                  <a:schemeClr val="bg1"/>
                </a:solidFill>
                <a:latin typeface="Arial Narrow" panose="020B0606020202030204" pitchFamily="34" charset="0"/>
              </a:rPr>
            </a:br>
            <a:r>
              <a:rPr lang="lv-LV" altLang="ko-KR" sz="1800" b="1" cap="all" dirty="0">
                <a:solidFill>
                  <a:schemeClr val="bg1"/>
                </a:solidFill>
                <a:latin typeface="Arial Narrow" panose="020B0606020202030204" pitchFamily="34" charset="0"/>
              </a:rPr>
              <a:t>lasītavas apmeklēšana</a:t>
            </a:r>
            <a:endParaRPr lang="ko-KR" altLang="en-US" sz="18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«E2. Vai Jūs vai citi Jūsu ģimenes locekļi esat apmeklējuši Rīgas Centrālās bibliotēkas Pludmales lasītavu Lucavsalā?»</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8140EB3D-8255-4268-BDFD-4166FEB689AD}"/>
              </a:ext>
            </a:extLst>
          </p:cNvPr>
          <p:cNvSpPr>
            <a:spLocks noRot="1" noChangeArrowheads="1"/>
          </p:cNvSpPr>
          <p:nvPr/>
        </p:nvSpPr>
        <p:spPr bwMode="auto">
          <a:xfrm>
            <a:off x="-16016" y="6305776"/>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kuri pamanījuši to, ka iedzīvotājiem pieejama Rīgas Centrālās bibliotēkas Pludmales lasītava, n=131</a:t>
            </a:r>
          </a:p>
        </p:txBody>
      </p:sp>
      <p:graphicFrame>
        <p:nvGraphicFramePr>
          <p:cNvPr id="6" name="Chart 5">
            <a:extLst>
              <a:ext uri="{FF2B5EF4-FFF2-40B4-BE49-F238E27FC236}">
                <a16:creationId xmlns:a16="http://schemas.microsoft.com/office/drawing/2014/main" id="{A914BF21-2341-4CD4-BA7E-74DE04D0D0BE}"/>
              </a:ext>
            </a:extLst>
          </p:cNvPr>
          <p:cNvGraphicFramePr>
            <a:graphicFrameLocks/>
          </p:cNvGraphicFramePr>
          <p:nvPr>
            <p:extLst>
              <p:ext uri="{D42A27DB-BD31-4B8C-83A1-F6EECF244321}">
                <p14:modId xmlns:p14="http://schemas.microsoft.com/office/powerpoint/2010/main" val="2894637652"/>
              </p:ext>
            </p:extLst>
          </p:nvPr>
        </p:nvGraphicFramePr>
        <p:xfrm>
          <a:off x="971600" y="1150984"/>
          <a:ext cx="7488831" cy="5154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878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9647"/>
            <a:ext cx="7884368" cy="687950"/>
          </a:xfrm>
          <a:prstGeom prst="rect">
            <a:avLst/>
          </a:prstGeom>
          <a:noFill/>
        </p:spPr>
        <p:txBody>
          <a:bodyPr>
            <a:noAutofit/>
          </a:bodyPr>
          <a:lstStyle/>
          <a:p>
            <a:pPr algn="l"/>
            <a:r>
              <a:rPr lang="lv-LV" altLang="ko-KR" sz="1800" b="1" cap="all" dirty="0">
                <a:solidFill>
                  <a:schemeClr val="bg1"/>
                </a:solidFill>
                <a:latin typeface="Arial Narrow" panose="020B0606020202030204" pitchFamily="34" charset="0"/>
              </a:rPr>
              <a:t>10. Rīgas centrālās bibliotēkas pludmales </a:t>
            </a:r>
            <a:br>
              <a:rPr lang="lv-LV" altLang="ko-KR" sz="1800" b="1" cap="all" dirty="0">
                <a:solidFill>
                  <a:schemeClr val="bg1"/>
                </a:solidFill>
                <a:latin typeface="Arial Narrow" panose="020B0606020202030204" pitchFamily="34" charset="0"/>
              </a:rPr>
            </a:br>
            <a:r>
              <a:rPr lang="lv-LV" altLang="ko-KR" sz="1800" b="1" cap="all" dirty="0">
                <a:solidFill>
                  <a:schemeClr val="bg1"/>
                </a:solidFill>
                <a:latin typeface="Arial Narrow" panose="020B0606020202030204" pitchFamily="34" charset="0"/>
              </a:rPr>
              <a:t>lasītavas apmeklēšana</a:t>
            </a:r>
            <a:endParaRPr lang="ko-KR" altLang="en-US" sz="1800" b="1" cap="all" dirty="0">
              <a:solidFill>
                <a:schemeClr val="bg1"/>
              </a:solidFill>
              <a:latin typeface="Arial Narrow" panose="020B0606020202030204" pitchFamily="34"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«E2. Vai Jūs vai citi Jūsu ģimenes locekļi esat apmeklējuši Rīgas Centrālās bibliotēkas Pludmales lasītavu Lucavsalā?»</a:t>
            </a:r>
            <a:endParaRPr kumimoji="0" lang="lv-LV" altLang="lv-LV" sz="1400" b="0" i="1" u="none" strike="noStrike" kern="0" spc="0" normalizeH="0" noProof="0" dirty="0">
              <a:ln>
                <a:noFill/>
              </a:ln>
              <a:effectLst/>
              <a:uLnTx/>
              <a:uFillTx/>
              <a:latin typeface="Arial" charset="0"/>
              <a:cs typeface="Arial" charset="0"/>
            </a:endParaRPr>
          </a:p>
        </p:txBody>
      </p:sp>
      <p:sp>
        <p:nvSpPr>
          <p:cNvPr id="9" name="Rectangle 46">
            <a:extLst>
              <a:ext uri="{FF2B5EF4-FFF2-40B4-BE49-F238E27FC236}">
                <a16:creationId xmlns:a16="http://schemas.microsoft.com/office/drawing/2014/main" id="{8140EB3D-8255-4268-BDFD-4166FEB689AD}"/>
              </a:ext>
            </a:extLst>
          </p:cNvPr>
          <p:cNvSpPr>
            <a:spLocks noRot="1" noChangeArrowheads="1"/>
          </p:cNvSpPr>
          <p:nvPr/>
        </p:nvSpPr>
        <p:spPr bwMode="auto">
          <a:xfrm>
            <a:off x="-3942" y="6431075"/>
            <a:ext cx="9144000" cy="29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kuri pamanījuši to, ka iedzīvotājiem pieejama Rīgas Centrālās bibliotēkas Pludmales lasītava, </a:t>
            </a:r>
          </a:p>
          <a:p>
            <a:pPr algn="ctr" eaLnBrk="1" fontAlgn="base" latinLnBrk="0" hangingPunct="1">
              <a:spcBef>
                <a:spcPct val="0"/>
              </a:spcBef>
            </a:pPr>
            <a:r>
              <a:rPr lang="lv-LV" altLang="lv-LV" sz="900" b="0" i="1" dirty="0">
                <a:solidFill>
                  <a:prstClr val="black"/>
                </a:solidFill>
                <a:latin typeface="Arial" panose="020B0604020202020204" pitchFamily="34" charset="0"/>
              </a:rPr>
              <a:t>attiecīgajās grupās (skat. "n=" grafikā)</a:t>
            </a:r>
          </a:p>
          <a:p>
            <a:pPr algn="ctr" eaLnBrk="1" fontAlgn="base" latinLnBrk="0" hangingPunct="1">
              <a:spcBef>
                <a:spcPct val="0"/>
              </a:spcBef>
            </a:pPr>
            <a:r>
              <a:rPr lang="lv-LV" altLang="lv-LV" sz="900" b="0" i="1" dirty="0">
                <a:solidFill>
                  <a:prstClr val="black"/>
                </a:solidFill>
                <a:latin typeface="Arial" charset="0"/>
                <a:cs typeface="Arial" charset="0"/>
              </a:rPr>
              <a:t>*</a:t>
            </a:r>
            <a:r>
              <a:rPr lang="it-IT" altLang="lv-LV" sz="900" b="0" i="1" dirty="0">
                <a:solidFill>
                  <a:prstClr val="black"/>
                </a:solidFill>
                <a:latin typeface="Arial" charset="0"/>
                <a:cs typeface="Arial" charset="0"/>
              </a:rPr>
              <a:t>Bāze attiecīgajā apakšgrupā ir salīdzinoši neliela, lai izdarītu drošticamus secinājumus par šo grupu</a:t>
            </a:r>
            <a:r>
              <a:rPr lang="lv-LV" altLang="lv-LV" sz="900" b="0" i="1" dirty="0">
                <a:solidFill>
                  <a:prstClr val="black"/>
                </a:solidFill>
                <a:latin typeface="Arial" panose="020B0604020202020204" pitchFamily="34" charset="0"/>
              </a:rPr>
              <a:t> </a:t>
            </a:r>
          </a:p>
          <a:p>
            <a:pPr algn="ctr" eaLnBrk="1" fontAlgn="base" latinLnBrk="0" hangingPunct="1">
              <a:spcBef>
                <a:spcPct val="0"/>
              </a:spcBef>
            </a:pPr>
            <a:endParaRPr lang="lv-LV" altLang="lv-LV" sz="900" b="0" i="1" dirty="0">
              <a:solidFill>
                <a:prstClr val="black"/>
              </a:solidFill>
              <a:latin typeface="Arial" panose="020B0604020202020204" pitchFamily="34" charset="0"/>
            </a:endParaRPr>
          </a:p>
        </p:txBody>
      </p:sp>
      <p:graphicFrame>
        <p:nvGraphicFramePr>
          <p:cNvPr id="7" name="Chart 6">
            <a:extLst>
              <a:ext uri="{FF2B5EF4-FFF2-40B4-BE49-F238E27FC236}">
                <a16:creationId xmlns:a16="http://schemas.microsoft.com/office/drawing/2014/main" id="{ACC79E0D-1435-4930-B648-EA59974B4B44}"/>
              </a:ext>
            </a:extLst>
          </p:cNvPr>
          <p:cNvGraphicFramePr>
            <a:graphicFrameLocks/>
          </p:cNvGraphicFramePr>
          <p:nvPr>
            <p:extLst>
              <p:ext uri="{D42A27DB-BD31-4B8C-83A1-F6EECF244321}">
                <p14:modId xmlns:p14="http://schemas.microsoft.com/office/powerpoint/2010/main" val="1319874699"/>
              </p:ext>
            </p:extLst>
          </p:nvPr>
        </p:nvGraphicFramePr>
        <p:xfrm>
          <a:off x="395536" y="1150984"/>
          <a:ext cx="7920880" cy="5154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88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8B7B3708-D4A5-4979-A88D-300D81D750CB}"/>
              </a:ext>
            </a:extLst>
          </p:cNvPr>
          <p:cNvSpPr/>
          <p:nvPr/>
        </p:nvSpPr>
        <p:spPr bwMode="auto">
          <a:xfrm>
            <a:off x="4067944" y="2348880"/>
            <a:ext cx="4824536" cy="1152128"/>
          </a:xfrm>
          <a:prstGeom prst="roundRect">
            <a:avLst/>
          </a:prstGeom>
          <a:no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44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44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44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44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4400" b="1" kern="1200">
                <a:solidFill>
                  <a:schemeClr val="tx1"/>
                </a:solidFill>
                <a:latin typeface="Tahoma" pitchFamily="34" charset="0"/>
                <a:ea typeface="+mn-ea"/>
                <a:cs typeface="+mn-cs"/>
              </a:defRPr>
            </a:lvl5pPr>
            <a:lvl6pPr marL="2286000" algn="l" defTabSz="914400" rtl="0" eaLnBrk="1" latinLnBrk="0" hangingPunct="1">
              <a:defRPr sz="4400" b="1" kern="1200">
                <a:solidFill>
                  <a:schemeClr val="tx1"/>
                </a:solidFill>
                <a:latin typeface="Tahoma" pitchFamily="34" charset="0"/>
                <a:ea typeface="+mn-ea"/>
                <a:cs typeface="+mn-cs"/>
              </a:defRPr>
            </a:lvl6pPr>
            <a:lvl7pPr marL="2743200" algn="l" defTabSz="914400" rtl="0" eaLnBrk="1" latinLnBrk="0" hangingPunct="1">
              <a:defRPr sz="4400" b="1" kern="1200">
                <a:solidFill>
                  <a:schemeClr val="tx1"/>
                </a:solidFill>
                <a:latin typeface="Tahoma" pitchFamily="34" charset="0"/>
                <a:ea typeface="+mn-ea"/>
                <a:cs typeface="+mn-cs"/>
              </a:defRPr>
            </a:lvl7pPr>
            <a:lvl8pPr marL="3200400" algn="l" defTabSz="914400" rtl="0" eaLnBrk="1" latinLnBrk="0" hangingPunct="1">
              <a:defRPr sz="4400" b="1" kern="1200">
                <a:solidFill>
                  <a:schemeClr val="tx1"/>
                </a:solidFill>
                <a:latin typeface="Tahoma" pitchFamily="34" charset="0"/>
                <a:ea typeface="+mn-ea"/>
                <a:cs typeface="+mn-cs"/>
              </a:defRPr>
            </a:lvl8pPr>
            <a:lvl9pPr marL="3657600" algn="l" defTabSz="914400" rtl="0" eaLnBrk="1" latinLnBrk="0" hangingPunct="1">
              <a:defRPr sz="4400" b="1" kern="1200">
                <a:solidFill>
                  <a:schemeClr val="tx1"/>
                </a:solidFill>
                <a:latin typeface="Tahoma" pitchFamily="34" charset="0"/>
                <a:ea typeface="+mn-ea"/>
                <a:cs typeface="+mn-cs"/>
              </a:defRPr>
            </a:lvl9pPr>
          </a:lstStyle>
          <a:p>
            <a:pPr algn="ctr" eaLnBrk="1" hangingPunct="1">
              <a:lnSpc>
                <a:spcPct val="150000"/>
              </a:lnSpc>
            </a:pPr>
            <a:r>
              <a:rPr lang="lv-LV" altLang="lv-LV" cap="all" dirty="0">
                <a:solidFill>
                  <a:schemeClr val="bg1"/>
                </a:solidFill>
                <a:latin typeface="Arial Narrow" pitchFamily="34" charset="0"/>
              </a:rPr>
              <a:t>Pielikums</a:t>
            </a:r>
            <a:endParaRPr lang="en-US" altLang="lv-LV" cap="all" dirty="0">
              <a:solidFill>
                <a:schemeClr val="bg1"/>
              </a:solidFill>
              <a:latin typeface="Arial Narrow" pitchFamily="34" charset="0"/>
            </a:endParaRPr>
          </a:p>
        </p:txBody>
      </p:sp>
    </p:spTree>
    <p:extLst>
      <p:ext uri="{BB962C8B-B14F-4D97-AF65-F5344CB8AC3E}">
        <p14:creationId xmlns:p14="http://schemas.microsoft.com/office/powerpoint/2010/main" val="105989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0770" name="Group 66"/>
          <p:cNvGraphicFramePr>
            <a:graphicFrameLocks noGrp="1"/>
          </p:cNvGraphicFramePr>
          <p:nvPr>
            <p:ph idx="4294967295"/>
            <p:extLst>
              <p:ext uri="{D42A27DB-BD31-4B8C-83A1-F6EECF244321}">
                <p14:modId xmlns:p14="http://schemas.microsoft.com/office/powerpoint/2010/main" val="2102530254"/>
              </p:ext>
            </p:extLst>
          </p:nvPr>
        </p:nvGraphicFramePr>
        <p:xfrm>
          <a:off x="862013" y="620713"/>
          <a:ext cx="8280920" cy="2109424"/>
        </p:xfrm>
        <a:graphic>
          <a:graphicData uri="http://schemas.openxmlformats.org/drawingml/2006/table">
            <a:tbl>
              <a:tblPr/>
              <a:tblGrid>
                <a:gridCol w="2736304">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46472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1" i="0" u="none" strike="noStrike" cap="none" normalizeH="0" baseline="0" noProof="1">
                          <a:ln>
                            <a:noFill/>
                          </a:ln>
                          <a:solidFill>
                            <a:schemeClr val="tx1"/>
                          </a:solidFill>
                          <a:effectLst/>
                          <a:latin typeface="Arial Narrow" pitchFamily="34" charset="0"/>
                        </a:rPr>
                        <a:t>Pētījuma veicējs</a:t>
                      </a:r>
                      <a:r>
                        <a:rPr kumimoji="0" lang="en-GB" altLang="lv-LV" sz="1600" b="1" i="0" u="none" strike="noStrike" cap="none" normalizeH="0" baseline="0" noProof="1">
                          <a:ln>
                            <a:noFill/>
                          </a:ln>
                          <a:solidFill>
                            <a:schemeClr val="tx1"/>
                          </a:solidFill>
                          <a:effectLst/>
                          <a:latin typeface="Arial Narrow" pitchFamily="34" charset="0"/>
                        </a:rPr>
                        <a:t>:</a:t>
                      </a:r>
                      <a:r>
                        <a:rPr kumimoji="0" lang="lv-LV" altLang="lv-LV" sz="1600" b="1" i="0" u="none" strike="noStrike" cap="none" normalizeH="0" baseline="0" noProof="1">
                          <a:ln>
                            <a:noFill/>
                          </a:ln>
                          <a:solidFill>
                            <a:schemeClr val="tx1"/>
                          </a:solidFill>
                          <a:effectLst/>
                          <a:latin typeface="Arial Narrow" pitchFamily="34" charset="0"/>
                        </a:rPr>
                        <a:t>  </a:t>
                      </a:r>
                    </a:p>
                  </a:txBody>
                  <a:tcPr marL="18000" marR="18000" marT="18004" marB="18004"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0" fontAlgn="ctr" latinLnBrk="0" hangingPunct="0">
                        <a:lnSpc>
                          <a:spcPct val="150000"/>
                        </a:lnSpc>
                        <a:spcBef>
                          <a:spcPct val="15000"/>
                        </a:spcBef>
                        <a:spcAft>
                          <a:spcPct val="15000"/>
                        </a:spcAft>
                        <a:buClr>
                          <a:srgbClr val="777777"/>
                        </a:buClr>
                        <a:buSzPct val="80000"/>
                        <a:buFont typeface="Wingdings" pitchFamily="2" charset="2"/>
                        <a:buNone/>
                        <a:tabLst/>
                      </a:pPr>
                      <a:r>
                        <a:rPr kumimoji="0" lang="lv-LV" altLang="lv-LV" sz="1600" b="0" i="0" u="none" strike="noStrike" cap="none" normalizeH="0" baseline="0" noProof="1">
                          <a:ln>
                            <a:noFill/>
                          </a:ln>
                          <a:solidFill>
                            <a:schemeClr val="tx1"/>
                          </a:solidFill>
                          <a:effectLst/>
                          <a:latin typeface="Arial Narrow" pitchFamily="34" charset="0"/>
                        </a:rPr>
                        <a:t> Pētījumu centrs </a:t>
                      </a:r>
                      <a:r>
                        <a:rPr kumimoji="0" lang="en-GB" altLang="lv-LV" sz="1600" b="0" i="0" u="none" strike="noStrike" cap="none" normalizeH="0" baseline="0" noProof="1">
                          <a:ln>
                            <a:noFill/>
                          </a:ln>
                          <a:solidFill>
                            <a:schemeClr val="tx1"/>
                          </a:solidFill>
                          <a:effectLst/>
                          <a:latin typeface="Arial Narrow" pitchFamily="34" charset="0"/>
                        </a:rPr>
                        <a:t>SKDS</a:t>
                      </a:r>
                      <a:endParaRPr kumimoji="0" lang="lv-LV" altLang="lv-LV" sz="1600" b="0" i="0"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11323">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1" i="0" u="none" strike="noStrike" cap="none" normalizeH="0" baseline="0" noProof="1">
                          <a:ln>
                            <a:noFill/>
                          </a:ln>
                          <a:solidFill>
                            <a:schemeClr val="tx1"/>
                          </a:solidFill>
                          <a:effectLst/>
                          <a:latin typeface="Arial Narrow" pitchFamily="34" charset="0"/>
                        </a:rPr>
                        <a:t>Mērķa grupa</a:t>
                      </a:r>
                      <a:r>
                        <a:rPr kumimoji="0" lang="en-GB" altLang="lv-LV" sz="1600" b="1" i="0" u="none" strike="noStrike" cap="none" normalizeH="0" baseline="0" noProof="1">
                          <a:ln>
                            <a:noFill/>
                          </a:ln>
                          <a:solidFill>
                            <a:schemeClr val="tx1"/>
                          </a:solidFill>
                          <a:effectLst/>
                          <a:latin typeface="Arial Narrow" pitchFamily="34" charset="0"/>
                        </a:rPr>
                        <a:t>:</a:t>
                      </a:r>
                      <a:endParaRPr kumimoji="0" lang="lv-LV" altLang="lv-LV" sz="1600" b="1" i="0"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0" i="0" u="none" strike="noStrike" cap="none" normalizeH="0" baseline="0" noProof="1">
                          <a:ln>
                            <a:noFill/>
                          </a:ln>
                          <a:solidFill>
                            <a:schemeClr val="tx1"/>
                          </a:solidFill>
                          <a:effectLst/>
                          <a:latin typeface="Arial Narrow" pitchFamily="34" charset="0"/>
                        </a:rPr>
                        <a:t> Ziepniekkalna apkaimes iedzīvotāji, kuri vecāki par 18 gadiem</a:t>
                      </a:r>
                    </a:p>
                  </a:txBody>
                  <a:tcPr marL="18000" marR="18000" marT="18004" marB="18004"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1161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1" i="0" u="none" strike="noStrike" cap="none" normalizeH="0" baseline="0" noProof="1">
                          <a:ln>
                            <a:noFill/>
                          </a:ln>
                          <a:solidFill>
                            <a:schemeClr val="tx1"/>
                          </a:solidFill>
                          <a:effectLst/>
                          <a:latin typeface="Arial Narrow" pitchFamily="34" charset="0"/>
                        </a:rPr>
                        <a:t>Aptaujas metode</a:t>
                      </a:r>
                      <a:r>
                        <a:rPr kumimoji="0" lang="en-GB" altLang="lv-LV" sz="1600" b="1" i="0" u="none" strike="noStrike" cap="none" normalizeH="0" baseline="0" noProof="1">
                          <a:ln>
                            <a:noFill/>
                          </a:ln>
                          <a:solidFill>
                            <a:schemeClr val="tx1"/>
                          </a:solidFill>
                          <a:effectLst/>
                          <a:latin typeface="Arial Narrow" pitchFamily="34" charset="0"/>
                        </a:rPr>
                        <a:t>:</a:t>
                      </a:r>
                      <a:endParaRPr kumimoji="0" lang="lv-LV" altLang="lv-LV" sz="1600" b="1" i="0"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0" i="0" u="none" strike="noStrike" cap="none" normalizeH="0" baseline="0" noProof="1">
                          <a:ln>
                            <a:noFill/>
                          </a:ln>
                          <a:solidFill>
                            <a:schemeClr val="tx1"/>
                          </a:solidFill>
                          <a:effectLst/>
                          <a:latin typeface="Arial Narrow" pitchFamily="34" charset="0"/>
                        </a:rPr>
                        <a:t> CATI (telefonintervijas)</a:t>
                      </a:r>
                      <a:endParaRPr kumimoji="0" lang="lv-LV" altLang="lv-LV" sz="1600" b="0" i="1"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1088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1" i="0" u="none" strike="noStrike" cap="none" normalizeH="0" baseline="0" noProof="1">
                          <a:ln>
                            <a:noFill/>
                          </a:ln>
                          <a:solidFill>
                            <a:schemeClr val="tx1"/>
                          </a:solidFill>
                          <a:effectLst/>
                          <a:latin typeface="Arial Narrow" pitchFamily="34" charset="0"/>
                        </a:rPr>
                        <a:t>Sasniegtās izlases lielums</a:t>
                      </a:r>
                      <a:r>
                        <a:rPr kumimoji="0" lang="en-GB" altLang="lv-LV" sz="1600" b="1" i="0" u="none" strike="noStrike" cap="none" normalizeH="0" baseline="0" noProof="1">
                          <a:ln>
                            <a:noFill/>
                          </a:ln>
                          <a:solidFill>
                            <a:schemeClr val="tx1"/>
                          </a:solidFill>
                          <a:effectLst/>
                          <a:latin typeface="Arial Narrow" pitchFamily="34" charset="0"/>
                        </a:rPr>
                        <a:t>:</a:t>
                      </a:r>
                      <a:endParaRPr kumimoji="0" lang="lv-LV" altLang="lv-LV" sz="1600" b="1" i="0"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0" fontAlgn="b" latinLnBrk="0" hangingPunct="0">
                        <a:lnSpc>
                          <a:spcPct val="150000"/>
                        </a:lnSpc>
                        <a:spcBef>
                          <a:spcPct val="15000"/>
                        </a:spcBef>
                        <a:spcAft>
                          <a:spcPct val="15000"/>
                        </a:spcAft>
                        <a:buClr>
                          <a:srgbClr val="777777"/>
                        </a:buClr>
                        <a:buSzPct val="80000"/>
                        <a:buFont typeface="Wingdings" pitchFamily="2" charset="2"/>
                        <a:buNone/>
                        <a:tabLst/>
                      </a:pPr>
                      <a:r>
                        <a:rPr kumimoji="0" lang="lv-LV" altLang="lv-LV" sz="1600" b="0" i="0" u="none" strike="noStrike" cap="none" normalizeH="0" baseline="0" noProof="1">
                          <a:ln>
                            <a:noFill/>
                          </a:ln>
                          <a:solidFill>
                            <a:schemeClr val="tx1"/>
                          </a:solidFill>
                          <a:effectLst/>
                          <a:latin typeface="Arial Narrow" pitchFamily="34" charset="0"/>
                        </a:rPr>
                        <a:t> 305 respondenti</a:t>
                      </a:r>
                    </a:p>
                  </a:txBody>
                  <a:tcPr marL="18000" marR="18000" marT="18004" marB="18004"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1088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0" fontAlgn="base" latinLnBrk="0" hangingPunct="0">
                        <a:lnSpc>
                          <a:spcPct val="150000"/>
                        </a:lnSpc>
                        <a:spcBef>
                          <a:spcPct val="15000"/>
                        </a:spcBef>
                        <a:spcAft>
                          <a:spcPct val="15000"/>
                        </a:spcAft>
                        <a:buClr>
                          <a:schemeClr val="hlink"/>
                        </a:buClr>
                        <a:buSzPct val="80000"/>
                        <a:buFont typeface="Arial" charset="0"/>
                        <a:buNone/>
                        <a:tabLst/>
                      </a:pPr>
                      <a:r>
                        <a:rPr kumimoji="0" lang="lv-LV" altLang="lv-LV" sz="1600" b="1" i="0" u="none" strike="noStrike" cap="none" normalizeH="0" baseline="0" noProof="1">
                          <a:ln>
                            <a:noFill/>
                          </a:ln>
                          <a:solidFill>
                            <a:schemeClr val="tx1"/>
                          </a:solidFill>
                          <a:effectLst/>
                          <a:latin typeface="Arial Narrow" pitchFamily="34" charset="0"/>
                        </a:rPr>
                        <a:t>Telefoninterviju veikšanas laiks</a:t>
                      </a:r>
                      <a:r>
                        <a:rPr kumimoji="0" lang="en-GB" altLang="lv-LV" sz="1600" b="1" i="0" u="none" strike="noStrike" cap="none" normalizeH="0" baseline="0" noProof="1">
                          <a:ln>
                            <a:noFill/>
                          </a:ln>
                          <a:solidFill>
                            <a:schemeClr val="tx1"/>
                          </a:solidFill>
                          <a:effectLst/>
                          <a:latin typeface="Arial Narrow" pitchFamily="34" charset="0"/>
                        </a:rPr>
                        <a:t>:</a:t>
                      </a:r>
                      <a:endParaRPr kumimoji="0" lang="lv-LV" altLang="lv-LV" sz="1600" b="1" i="0" u="none" strike="noStrike" cap="none" normalizeH="0" baseline="0" noProof="1">
                        <a:ln>
                          <a:noFill/>
                        </a:ln>
                        <a:solidFill>
                          <a:schemeClr val="tx1"/>
                        </a:solidFill>
                        <a:effectLst/>
                        <a:latin typeface="Arial Narrow" pitchFamily="34" charset="0"/>
                      </a:endParaRPr>
                    </a:p>
                  </a:txBody>
                  <a:tcPr marL="18000" marR="18000" marT="18004" marB="18004" anchor="ctr" horzOverflow="overflow">
                    <a:lnL cap="flat">
                      <a:noFill/>
                    </a:lnL>
                    <a:lnR>
                      <a:noFill/>
                    </a:lnR>
                    <a:lnT>
                      <a:noFill/>
                    </a:lnT>
                    <a:lnB w="12700" cap="flat" cmpd="sng" algn="ctr">
                      <a:solidFill>
                        <a:schemeClr val="bg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a:spcBef>
                          <a:spcPct val="20000"/>
                        </a:spcBef>
                        <a:buClr>
                          <a:schemeClr val="folHlink"/>
                        </a:buClr>
                        <a:buFont typeface="Wingdings" pitchFamily="2" charset="2"/>
                        <a:defRPr sz="2400">
                          <a:solidFill>
                            <a:schemeClr val="tx1"/>
                          </a:solidFill>
                          <a:latin typeface="Tahoma" pitchFamily="34" charset="0"/>
                        </a:defRPr>
                      </a:lvl2pPr>
                      <a:lvl3pPr>
                        <a:spcBef>
                          <a:spcPct val="20000"/>
                        </a:spcBef>
                        <a:buClr>
                          <a:schemeClr val="hlink"/>
                        </a:buClr>
                        <a:buSzPct val="80000"/>
                        <a:buFont typeface="Arial" charset="0"/>
                        <a:defRPr sz="2000">
                          <a:solidFill>
                            <a:schemeClr val="tx1"/>
                          </a:solidFill>
                          <a:latin typeface="Tahoma" pitchFamily="34" charset="0"/>
                        </a:defRPr>
                      </a:lvl3pPr>
                      <a:lvl4pPr>
                        <a:spcBef>
                          <a:spcPct val="20000"/>
                        </a:spcBef>
                        <a:buClr>
                          <a:schemeClr val="folHlink"/>
                        </a:buClr>
                        <a:buFont typeface="Wingdings" pitchFamily="2" charset="2"/>
                        <a:defRPr>
                          <a:solidFill>
                            <a:schemeClr val="tx1"/>
                          </a:solidFill>
                          <a:latin typeface="Tahoma" pitchFamily="34" charset="0"/>
                        </a:defRPr>
                      </a:lvl4pPr>
                      <a:lvl5pPr>
                        <a:spcBef>
                          <a:spcPct val="20000"/>
                        </a:spcBef>
                        <a:buClr>
                          <a:schemeClr val="hlink"/>
                        </a:buClr>
                        <a:buSzPct val="80000"/>
                        <a:buFont typeface="Arial" charset="0"/>
                        <a:defRPr>
                          <a:solidFill>
                            <a:schemeClr val="tx1"/>
                          </a:solidFill>
                          <a:latin typeface="Tahoma" pitchFamily="34" charset="0"/>
                        </a:defRPr>
                      </a:lvl5pPr>
                      <a:lvl6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0" fontAlgn="b" latinLnBrk="0" hangingPunct="0">
                        <a:lnSpc>
                          <a:spcPct val="150000"/>
                        </a:lnSpc>
                        <a:spcBef>
                          <a:spcPct val="15000"/>
                        </a:spcBef>
                        <a:spcAft>
                          <a:spcPct val="15000"/>
                        </a:spcAft>
                        <a:buClr>
                          <a:srgbClr val="777777"/>
                        </a:buClr>
                        <a:buSzPct val="80000"/>
                        <a:buFont typeface="Wingdings" pitchFamily="2" charset="2"/>
                        <a:buNone/>
                        <a:tabLst/>
                      </a:pPr>
                      <a:r>
                        <a:rPr kumimoji="0" lang="lv-LV" altLang="lv-LV" sz="1600" b="0" i="0" u="none" strike="noStrike" cap="none" normalizeH="0" baseline="0" noProof="1">
                          <a:ln>
                            <a:noFill/>
                          </a:ln>
                          <a:solidFill>
                            <a:schemeClr val="tx1"/>
                          </a:solidFill>
                          <a:effectLst/>
                          <a:latin typeface="Arial Narrow" pitchFamily="34" charset="0"/>
                        </a:rPr>
                        <a:t> 24.01.2020. – 29.01.2020.</a:t>
                      </a:r>
                    </a:p>
                  </a:txBody>
                  <a:tcPr marL="18000" marR="18000" marT="18004" marB="18004" anchor="ctr" horzOverflow="overflow">
                    <a:lnL>
                      <a:noFill/>
                    </a:lnL>
                    <a:lnR cap="flat">
                      <a:noFill/>
                    </a:lnR>
                    <a:lnT>
                      <a:noFill/>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 name="Title 3">
            <a:extLst>
              <a:ext uri="{FF2B5EF4-FFF2-40B4-BE49-F238E27FC236}">
                <a16:creationId xmlns:a16="http://schemas.microsoft.com/office/drawing/2014/main" id="{2AD9D826-1BCF-43A9-9497-90D0453BC4A2}"/>
              </a:ext>
            </a:extLst>
          </p:cNvPr>
          <p:cNvSpPr txBox="1">
            <a:spLocks/>
          </p:cNvSpPr>
          <p:nvPr/>
        </p:nvSpPr>
        <p:spPr>
          <a:xfrm>
            <a:off x="14787" y="44624"/>
            <a:ext cx="9144000" cy="576063"/>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2000" b="1" cap="all" dirty="0">
                <a:solidFill>
                  <a:schemeClr val="bg1"/>
                </a:solidFill>
                <a:latin typeface="Arial Narrow" panose="020B0606020202030204" pitchFamily="34" charset="0"/>
              </a:rPr>
              <a:t>Pētījuma apraksts</a:t>
            </a:r>
            <a:endParaRPr lang="ko-KR" altLang="en-US" sz="2000" b="1" cap="all" dirty="0">
              <a:solidFill>
                <a:schemeClr val="bg1"/>
              </a:solidFill>
              <a:latin typeface="Arial Narrow" panose="020B0606020202030204" pitchFamily="34" charset="0"/>
            </a:endParaRPr>
          </a:p>
        </p:txBody>
      </p:sp>
      <p:graphicFrame>
        <p:nvGraphicFramePr>
          <p:cNvPr id="6" name="Table 5">
            <a:extLst>
              <a:ext uri="{FF2B5EF4-FFF2-40B4-BE49-F238E27FC236}">
                <a16:creationId xmlns:a16="http://schemas.microsoft.com/office/drawing/2014/main" id="{830D85C0-3612-4631-A93C-F773D58662BF}"/>
              </a:ext>
            </a:extLst>
          </p:cNvPr>
          <p:cNvGraphicFramePr>
            <a:graphicFrameLocks noGrp="1"/>
          </p:cNvGraphicFramePr>
          <p:nvPr>
            <p:extLst>
              <p:ext uri="{D42A27DB-BD31-4B8C-83A1-F6EECF244321}">
                <p14:modId xmlns:p14="http://schemas.microsoft.com/office/powerpoint/2010/main" val="1982960064"/>
              </p:ext>
            </p:extLst>
          </p:nvPr>
        </p:nvGraphicFramePr>
        <p:xfrm>
          <a:off x="164725" y="3981003"/>
          <a:ext cx="4176464" cy="1886902"/>
        </p:xfrm>
        <a:graphic>
          <a:graphicData uri="http://schemas.openxmlformats.org/drawingml/2006/table">
            <a:tbl>
              <a:tblPr firstRow="1" bandRow="1">
                <a:tableStyleId>{F5AB1C69-6EDB-4FF4-983F-18BD219EF322}</a:tableStyleId>
              </a:tblPr>
              <a:tblGrid>
                <a:gridCol w="1182017">
                  <a:extLst>
                    <a:ext uri="{9D8B030D-6E8A-4147-A177-3AD203B41FA5}">
                      <a16:colId xmlns:a16="http://schemas.microsoft.com/office/drawing/2014/main" val="20000"/>
                    </a:ext>
                  </a:extLst>
                </a:gridCol>
                <a:gridCol w="1935521">
                  <a:extLst>
                    <a:ext uri="{9D8B030D-6E8A-4147-A177-3AD203B41FA5}">
                      <a16:colId xmlns:a16="http://schemas.microsoft.com/office/drawing/2014/main" val="20001"/>
                    </a:ext>
                  </a:extLst>
                </a:gridCol>
                <a:gridCol w="529463">
                  <a:extLst>
                    <a:ext uri="{9D8B030D-6E8A-4147-A177-3AD203B41FA5}">
                      <a16:colId xmlns:a16="http://schemas.microsoft.com/office/drawing/2014/main" val="20002"/>
                    </a:ext>
                  </a:extLst>
                </a:gridCol>
                <a:gridCol w="529463">
                  <a:extLst>
                    <a:ext uri="{9D8B030D-6E8A-4147-A177-3AD203B41FA5}">
                      <a16:colId xmlns:a16="http://schemas.microsoft.com/office/drawing/2014/main" val="20003"/>
                    </a:ext>
                  </a:extLst>
                </a:gridCol>
              </a:tblGrid>
              <a:tr h="203191">
                <a:tc gridSpan="4">
                  <a:txBody>
                    <a:bodyPr/>
                    <a:lstStyle/>
                    <a:p>
                      <a:pPr algn="r" fontAlgn="b"/>
                      <a:r>
                        <a:rPr lang="lv-LV" sz="900" u="none" strike="noStrike" noProof="0" dirty="0">
                          <a:solidFill>
                            <a:schemeClr val="bg1"/>
                          </a:solidFill>
                          <a:effectLst/>
                          <a:latin typeface="Arial" panose="020B0604020202020204" pitchFamily="34" charset="0"/>
                          <a:cs typeface="Arial" panose="020B0604020202020204" pitchFamily="34" charset="0"/>
                        </a:rPr>
                        <a:t>VISI RESPONDENTI</a:t>
                      </a:r>
                      <a:endParaRPr lang="lv-LV" sz="900" b="1" i="0" u="none" strike="noStrike" noProof="0" dirty="0">
                        <a:solidFill>
                          <a:schemeClr val="bg1"/>
                        </a:solidFill>
                        <a:effectLst/>
                        <a:latin typeface="Arial" panose="020B0604020202020204" pitchFamily="34" charset="0"/>
                        <a:cs typeface="Arial" panose="020B0604020202020204" pitchFamily="34" charset="0"/>
                      </a:endParaRPr>
                    </a:p>
                  </a:txBody>
                  <a:tcPr marL="9525" marR="9525" marT="9521" marB="0" anchor="ctr">
                    <a:solidFill>
                      <a:srgbClr val="81BB4D"/>
                    </a:solidFill>
                  </a:tcPr>
                </a:tc>
                <a:tc hMerge="1">
                  <a:txBody>
                    <a:bodyPr/>
                    <a:lstStyle/>
                    <a:p>
                      <a:pPr algn="l"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12247">
                <a:tc>
                  <a:txBody>
                    <a:bodyPr/>
                    <a:lstStyle/>
                    <a:p>
                      <a:pPr algn="l" fontAlgn="b"/>
                      <a:r>
                        <a:rPr lang="lv-LV" sz="900" u="none" strike="noStrike" noProof="0" dirty="0">
                          <a:effectLst/>
                          <a:latin typeface="Arial" panose="020B0604020202020204" pitchFamily="34" charset="0"/>
                          <a:cs typeface="Arial" panose="020B0604020202020204" pitchFamily="34" charset="0"/>
                        </a:rPr>
                        <a:t> </a:t>
                      </a:r>
                      <a:endParaRPr lang="lv-LV" sz="900" b="0"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l" fontAlgn="b"/>
                      <a:r>
                        <a:rPr lang="lv-LV" sz="900" u="none" strike="noStrike" noProof="0" dirty="0">
                          <a:effectLst/>
                          <a:latin typeface="Arial" panose="020B0604020202020204" pitchFamily="34" charset="0"/>
                          <a:cs typeface="Arial" panose="020B0604020202020204" pitchFamily="34" charset="0"/>
                        </a:rPr>
                        <a:t> </a:t>
                      </a:r>
                      <a:endParaRPr lang="lv-LV" sz="900" b="0"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ctr" fontAlgn="b"/>
                      <a:r>
                        <a:rPr lang="lv-LV" sz="900" u="none" strike="noStrike" noProof="0" dirty="0">
                          <a:effectLst/>
                          <a:latin typeface="Arial" panose="020B0604020202020204" pitchFamily="34" charset="0"/>
                          <a:cs typeface="Arial" panose="020B0604020202020204" pitchFamily="34" charset="0"/>
                        </a:rPr>
                        <a:t>Skaits</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ctr" fontAlgn="b"/>
                      <a:r>
                        <a:rPr lang="lv-LV" sz="900" u="none" strike="noStrike" noProof="0" dirty="0">
                          <a:effectLst/>
                          <a:latin typeface="Arial" panose="020B0604020202020204" pitchFamily="34" charset="0"/>
                          <a:cs typeface="Arial" panose="020B0604020202020204" pitchFamily="34" charset="0"/>
                        </a:rPr>
                        <a:t>Kol %</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extLst>
                  <a:ext uri="{0D108BD9-81ED-4DB2-BD59-A6C34878D82A}">
                    <a16:rowId xmlns:a16="http://schemas.microsoft.com/office/drawing/2014/main" val="10001"/>
                  </a:ext>
                </a:extLst>
              </a:tr>
              <a:tr h="245244">
                <a:tc>
                  <a:txBody>
                    <a:bodyPr/>
                    <a:lstStyle/>
                    <a:p>
                      <a:pPr algn="l" fontAlgn="t"/>
                      <a:r>
                        <a:rPr lang="lv-LV" sz="900" u="none" strike="noStrike" noProof="0" dirty="0">
                          <a:effectLst/>
                          <a:latin typeface="Arial" panose="020B0604020202020204" pitchFamily="34" charset="0"/>
                          <a:cs typeface="Arial" panose="020B0604020202020204" pitchFamily="34" charset="0"/>
                        </a:rPr>
                        <a:t>KOPĀ</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F1F8EC"/>
                    </a:solidFill>
                  </a:tcPr>
                </a:tc>
                <a:tc>
                  <a:txBody>
                    <a:bodyPr/>
                    <a:lstStyle/>
                    <a:p>
                      <a:pPr algn="l" fontAlgn="t"/>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F1F8EC"/>
                    </a:solidFill>
                  </a:tcPr>
                </a:tc>
                <a:tc>
                  <a:txBody>
                    <a:bodyPr/>
                    <a:lstStyle/>
                    <a:p>
                      <a:pPr algn="r" fontAlgn="t"/>
                      <a:r>
                        <a:rPr lang="lv-LV" sz="900" b="0" i="0" u="none" strike="noStrike" dirty="0">
                          <a:solidFill>
                            <a:srgbClr val="000000"/>
                          </a:solidFill>
                          <a:effectLst/>
                          <a:latin typeface="Arial" panose="020B0604020202020204" pitchFamily="34" charset="0"/>
                          <a:cs typeface="Arial" panose="020B0604020202020204" pitchFamily="34" charset="0"/>
                        </a:rPr>
                        <a:t>305</a:t>
                      </a: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100.0</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02"/>
                  </a:ext>
                </a:extLst>
              </a:tr>
              <a:tr h="245244">
                <a:tc rowSpan="2">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DZIMUMS</a:t>
                      </a:r>
                      <a:endParaRPr lang="lv-LV" sz="900" b="1"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algn="l" fontAlgn="t"/>
                      <a:r>
                        <a:rPr lang="lv-LV" sz="900" u="none" strike="noStrike" noProof="0" dirty="0">
                          <a:effectLst/>
                          <a:latin typeface="Arial" panose="020B0604020202020204" pitchFamily="34" charset="0"/>
                          <a:cs typeface="Arial" panose="020B0604020202020204" pitchFamily="34" charset="0"/>
                        </a:rPr>
                        <a:t>Vīrietis</a:t>
                      </a:r>
                      <a:endParaRPr lang="lv-LV" sz="900" b="0"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131</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43.0</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extLst>
                  <a:ext uri="{0D108BD9-81ED-4DB2-BD59-A6C34878D82A}">
                    <a16:rowId xmlns:a16="http://schemas.microsoft.com/office/drawing/2014/main" val="10003"/>
                  </a:ext>
                </a:extLst>
              </a:tr>
              <a:tr h="245244">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Sieviete</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174</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57.0</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04"/>
                  </a:ext>
                </a:extLst>
              </a:tr>
              <a:tr h="245244">
                <a:tc rowSpan="3">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VECUMS</a:t>
                      </a:r>
                      <a:endParaRPr lang="lv-LV" sz="900" b="1"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marL="0" algn="l" defTabSz="914400" rtl="0" eaLnBrk="1" fontAlgn="t" latinLnBrk="0" hangingPunct="1"/>
                      <a:r>
                        <a:rPr lang="lv-LV" sz="900" u="none" strike="noStrike" kern="1200" dirty="0">
                          <a:effectLst/>
                          <a:latin typeface="Arial" panose="020B0604020202020204" pitchFamily="34" charset="0"/>
                          <a:cs typeface="Arial" panose="020B0604020202020204" pitchFamily="34" charset="0"/>
                        </a:rPr>
                        <a:t>18–44 gadi</a:t>
                      </a:r>
                      <a:endParaRPr lang="lv-LV" sz="9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65</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21.3</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extLst>
                  <a:ext uri="{0D108BD9-81ED-4DB2-BD59-A6C34878D82A}">
                    <a16:rowId xmlns:a16="http://schemas.microsoft.com/office/drawing/2014/main" val="10005"/>
                  </a:ext>
                </a:extLst>
              </a:tr>
              <a:tr h="245244">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dirty="0">
                          <a:effectLst/>
                          <a:latin typeface="Arial" panose="020B0604020202020204" pitchFamily="34" charset="0"/>
                          <a:cs typeface="Arial" panose="020B0604020202020204" pitchFamily="34" charset="0"/>
                        </a:rPr>
                        <a:t>45–63 gadi</a:t>
                      </a:r>
                      <a:endParaRPr lang="lv-LV" sz="9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159</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52.1</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06"/>
                  </a:ext>
                </a:extLst>
              </a:tr>
              <a:tr h="245244">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dirty="0">
                          <a:effectLst/>
                          <a:latin typeface="Arial" panose="020B0604020202020204" pitchFamily="34" charset="0"/>
                          <a:cs typeface="Arial" panose="020B0604020202020204" pitchFamily="34" charset="0"/>
                        </a:rPr>
                        <a:t>64 un vairāk gadi</a:t>
                      </a:r>
                      <a:endParaRPr lang="lv-LV" sz="9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81</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26.6</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extLst>
                  <a:ext uri="{0D108BD9-81ED-4DB2-BD59-A6C34878D82A}">
                    <a16:rowId xmlns:a16="http://schemas.microsoft.com/office/drawing/2014/main" val="10007"/>
                  </a:ext>
                </a:extLst>
              </a:tr>
            </a:tbl>
          </a:graphicData>
        </a:graphic>
      </p:graphicFrame>
      <p:sp>
        <p:nvSpPr>
          <p:cNvPr id="7" name="Title 3">
            <a:extLst>
              <a:ext uri="{FF2B5EF4-FFF2-40B4-BE49-F238E27FC236}">
                <a16:creationId xmlns:a16="http://schemas.microsoft.com/office/drawing/2014/main" id="{F787F535-4AE2-4C29-92BB-44F33714F6EE}"/>
              </a:ext>
            </a:extLst>
          </p:cNvPr>
          <p:cNvSpPr txBox="1">
            <a:spLocks/>
          </p:cNvSpPr>
          <p:nvPr/>
        </p:nvSpPr>
        <p:spPr>
          <a:xfrm>
            <a:off x="0" y="3190875"/>
            <a:ext cx="8964488" cy="476250"/>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2000" b="1" cap="all" dirty="0">
                <a:solidFill>
                  <a:schemeClr val="bg1"/>
                </a:solidFill>
                <a:latin typeface="Arial Narrow" panose="020B0606020202030204" pitchFamily="34" charset="0"/>
              </a:rPr>
              <a:t>Respondentu sociāli demogrāfiskais profils</a:t>
            </a:r>
            <a:endParaRPr lang="ko-KR" altLang="en-US" sz="2000" b="1" cap="all" dirty="0">
              <a:solidFill>
                <a:schemeClr val="bg1"/>
              </a:solidFill>
              <a:latin typeface="Arial Narrow" panose="020B0606020202030204" pitchFamily="34" charset="0"/>
            </a:endParaRPr>
          </a:p>
        </p:txBody>
      </p:sp>
      <p:sp>
        <p:nvSpPr>
          <p:cNvPr id="8" name="TextBox 7">
            <a:extLst>
              <a:ext uri="{FF2B5EF4-FFF2-40B4-BE49-F238E27FC236}">
                <a16:creationId xmlns:a16="http://schemas.microsoft.com/office/drawing/2014/main" id="{7314F37B-1DAE-4DF3-93AE-5C2A304A68AA}"/>
              </a:ext>
            </a:extLst>
          </p:cNvPr>
          <p:cNvSpPr txBox="1">
            <a:spLocks noChangeArrowheads="1"/>
          </p:cNvSpPr>
          <p:nvPr/>
        </p:nvSpPr>
        <p:spPr bwMode="auto">
          <a:xfrm>
            <a:off x="3635896" y="6066367"/>
            <a:ext cx="351631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chemeClr val="tx1"/>
                </a:solidFill>
                <a:latin typeface="Tahoma" panose="020B0604030504040204" pitchFamily="34" charset="0"/>
              </a:defRPr>
            </a:lvl1pPr>
            <a:lvl2pPr marL="742950" indent="-285750">
              <a:defRPr sz="4400" b="1">
                <a:solidFill>
                  <a:schemeClr val="tx1"/>
                </a:solidFill>
                <a:latin typeface="Tahoma" panose="020B0604030504040204" pitchFamily="34" charset="0"/>
              </a:defRPr>
            </a:lvl2pPr>
            <a:lvl3pPr marL="1143000" indent="-228600">
              <a:defRPr sz="4400" b="1">
                <a:solidFill>
                  <a:schemeClr val="tx1"/>
                </a:solidFill>
                <a:latin typeface="Tahoma" panose="020B0604030504040204" pitchFamily="34" charset="0"/>
              </a:defRPr>
            </a:lvl3pPr>
            <a:lvl4pPr marL="1600200" indent="-228600">
              <a:defRPr sz="4400" b="1">
                <a:solidFill>
                  <a:schemeClr val="tx1"/>
                </a:solidFill>
                <a:latin typeface="Tahoma" panose="020B0604030504040204" pitchFamily="34" charset="0"/>
              </a:defRPr>
            </a:lvl4pPr>
            <a:lvl5pPr marL="2057400" indent="-228600">
              <a:defRPr sz="4400" b="1">
                <a:solidFill>
                  <a:schemeClr val="tx1"/>
                </a:solidFill>
                <a:latin typeface="Tahoma" panose="020B060403050404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defRPr>
            </a:lvl9pPr>
          </a:lstStyle>
          <a:p>
            <a:r>
              <a:rPr lang="lv-LV" altLang="lv-LV" sz="900" b="0" dirty="0">
                <a:latin typeface="Arial" panose="020B0604020202020204" pitchFamily="34" charset="0"/>
                <a:cs typeface="Arial" panose="020B0604020202020204" pitchFamily="34" charset="0"/>
              </a:rPr>
              <a:t>Bāze: visi respondenti</a:t>
            </a:r>
          </a:p>
        </p:txBody>
      </p:sp>
      <p:graphicFrame>
        <p:nvGraphicFramePr>
          <p:cNvPr id="9" name="Table 8">
            <a:extLst>
              <a:ext uri="{FF2B5EF4-FFF2-40B4-BE49-F238E27FC236}">
                <a16:creationId xmlns:a16="http://schemas.microsoft.com/office/drawing/2014/main" id="{61E8BFAA-00CD-47FD-89A0-84630EC306EE}"/>
              </a:ext>
            </a:extLst>
          </p:cNvPr>
          <p:cNvGraphicFramePr>
            <a:graphicFrameLocks noGrp="1"/>
          </p:cNvGraphicFramePr>
          <p:nvPr>
            <p:extLst>
              <p:ext uri="{D42A27DB-BD31-4B8C-83A1-F6EECF244321}">
                <p14:modId xmlns:p14="http://schemas.microsoft.com/office/powerpoint/2010/main" val="4065695840"/>
              </p:ext>
            </p:extLst>
          </p:nvPr>
        </p:nvGraphicFramePr>
        <p:xfrm>
          <a:off x="4572000" y="3981003"/>
          <a:ext cx="4176464" cy="1886902"/>
        </p:xfrm>
        <a:graphic>
          <a:graphicData uri="http://schemas.openxmlformats.org/drawingml/2006/table">
            <a:tbl>
              <a:tblPr firstRow="1" bandRow="1">
                <a:tableStyleId>{F5AB1C69-6EDB-4FF4-983F-18BD219EF322}</a:tableStyleId>
              </a:tblPr>
              <a:tblGrid>
                <a:gridCol w="1182017">
                  <a:extLst>
                    <a:ext uri="{9D8B030D-6E8A-4147-A177-3AD203B41FA5}">
                      <a16:colId xmlns:a16="http://schemas.microsoft.com/office/drawing/2014/main" val="20000"/>
                    </a:ext>
                  </a:extLst>
                </a:gridCol>
                <a:gridCol w="1935521">
                  <a:extLst>
                    <a:ext uri="{9D8B030D-6E8A-4147-A177-3AD203B41FA5}">
                      <a16:colId xmlns:a16="http://schemas.microsoft.com/office/drawing/2014/main" val="20001"/>
                    </a:ext>
                  </a:extLst>
                </a:gridCol>
                <a:gridCol w="529463">
                  <a:extLst>
                    <a:ext uri="{9D8B030D-6E8A-4147-A177-3AD203B41FA5}">
                      <a16:colId xmlns:a16="http://schemas.microsoft.com/office/drawing/2014/main" val="20002"/>
                    </a:ext>
                  </a:extLst>
                </a:gridCol>
                <a:gridCol w="529463">
                  <a:extLst>
                    <a:ext uri="{9D8B030D-6E8A-4147-A177-3AD203B41FA5}">
                      <a16:colId xmlns:a16="http://schemas.microsoft.com/office/drawing/2014/main" val="20003"/>
                    </a:ext>
                  </a:extLst>
                </a:gridCol>
              </a:tblGrid>
              <a:tr h="212669">
                <a:tc gridSpan="4">
                  <a:txBody>
                    <a:bodyPr/>
                    <a:lstStyle/>
                    <a:p>
                      <a:pPr algn="r" fontAlgn="b"/>
                      <a:r>
                        <a:rPr lang="lv-LV" sz="900" u="none" strike="noStrike" noProof="0" dirty="0">
                          <a:solidFill>
                            <a:schemeClr val="bg1"/>
                          </a:solidFill>
                          <a:effectLst/>
                          <a:latin typeface="Arial" panose="020B0604020202020204" pitchFamily="34" charset="0"/>
                          <a:cs typeface="Arial" panose="020B0604020202020204" pitchFamily="34" charset="0"/>
                        </a:rPr>
                        <a:t>VISI RESPONDENTI</a:t>
                      </a:r>
                      <a:endParaRPr lang="lv-LV" sz="900" b="1" i="0" u="none" strike="noStrike" noProof="0" dirty="0">
                        <a:solidFill>
                          <a:schemeClr val="bg1"/>
                        </a:solidFill>
                        <a:effectLst/>
                        <a:latin typeface="Arial" panose="020B0604020202020204" pitchFamily="34" charset="0"/>
                        <a:cs typeface="Arial" panose="020B0604020202020204" pitchFamily="34" charset="0"/>
                      </a:endParaRPr>
                    </a:p>
                  </a:txBody>
                  <a:tcPr marL="9525" marR="9525" marT="9521" marB="0" anchor="ctr">
                    <a:solidFill>
                      <a:srgbClr val="81BB4D"/>
                    </a:solidFill>
                  </a:tcPr>
                </a:tc>
                <a:tc hMerge="1">
                  <a:txBody>
                    <a:bodyPr/>
                    <a:lstStyle/>
                    <a:p>
                      <a:pPr algn="l"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en-GB" sz="9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22147">
                <a:tc>
                  <a:txBody>
                    <a:bodyPr/>
                    <a:lstStyle/>
                    <a:p>
                      <a:pPr algn="l" fontAlgn="b"/>
                      <a:r>
                        <a:rPr lang="lv-LV" sz="900" u="none" strike="noStrike" noProof="0" dirty="0">
                          <a:effectLst/>
                          <a:latin typeface="Arial" panose="020B0604020202020204" pitchFamily="34" charset="0"/>
                          <a:cs typeface="Arial" panose="020B0604020202020204" pitchFamily="34" charset="0"/>
                        </a:rPr>
                        <a:t> </a:t>
                      </a:r>
                      <a:endParaRPr lang="lv-LV" sz="900" b="0"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l" fontAlgn="b"/>
                      <a:r>
                        <a:rPr lang="lv-LV" sz="900" u="none" strike="noStrike" noProof="0" dirty="0">
                          <a:effectLst/>
                          <a:latin typeface="Arial" panose="020B0604020202020204" pitchFamily="34" charset="0"/>
                          <a:cs typeface="Arial" panose="020B0604020202020204" pitchFamily="34" charset="0"/>
                        </a:rPr>
                        <a:t> </a:t>
                      </a:r>
                      <a:endParaRPr lang="lv-LV" sz="900" b="0"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ctr" fontAlgn="b"/>
                      <a:r>
                        <a:rPr lang="lv-LV" sz="900" u="none" strike="noStrike" noProof="0" dirty="0">
                          <a:effectLst/>
                          <a:latin typeface="Arial" panose="020B0604020202020204" pitchFamily="34" charset="0"/>
                          <a:cs typeface="Arial" panose="020B0604020202020204" pitchFamily="34" charset="0"/>
                        </a:rPr>
                        <a:t>Skaits</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tc>
                  <a:txBody>
                    <a:bodyPr/>
                    <a:lstStyle/>
                    <a:p>
                      <a:pPr algn="ctr" fontAlgn="b"/>
                      <a:r>
                        <a:rPr lang="lv-LV" sz="900" u="none" strike="noStrike" noProof="0" dirty="0">
                          <a:effectLst/>
                          <a:latin typeface="Arial" panose="020B0604020202020204" pitchFamily="34" charset="0"/>
                          <a:cs typeface="Arial" panose="020B0604020202020204" pitchFamily="34" charset="0"/>
                        </a:rPr>
                        <a:t>Kol %</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D2E6C0"/>
                    </a:solidFill>
                  </a:tcPr>
                </a:tc>
                <a:extLst>
                  <a:ext uri="{0D108BD9-81ED-4DB2-BD59-A6C34878D82A}">
                    <a16:rowId xmlns:a16="http://schemas.microsoft.com/office/drawing/2014/main" val="10001"/>
                  </a:ext>
                </a:extLst>
              </a:tr>
              <a:tr h="256684">
                <a:tc>
                  <a:txBody>
                    <a:bodyPr/>
                    <a:lstStyle/>
                    <a:p>
                      <a:pPr algn="l" fontAlgn="t"/>
                      <a:r>
                        <a:rPr lang="lv-LV" sz="900" u="none" strike="noStrike" noProof="0" dirty="0">
                          <a:effectLst/>
                          <a:latin typeface="Arial" panose="020B0604020202020204" pitchFamily="34" charset="0"/>
                          <a:cs typeface="Arial" panose="020B0604020202020204" pitchFamily="34" charset="0"/>
                        </a:rPr>
                        <a:t>KOPĀ</a:t>
                      </a:r>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F1F8EC"/>
                    </a:solidFill>
                  </a:tcPr>
                </a:tc>
                <a:tc>
                  <a:txBody>
                    <a:bodyPr/>
                    <a:lstStyle/>
                    <a:p>
                      <a:pPr algn="l" fontAlgn="t"/>
                      <a:endParaRPr lang="lv-LV" sz="900" b="1" i="0" u="none" strike="noStrike" noProof="0" dirty="0">
                        <a:solidFill>
                          <a:schemeClr val="tx1"/>
                        </a:solidFill>
                        <a:effectLst/>
                        <a:latin typeface="Arial" panose="020B0604020202020204" pitchFamily="34" charset="0"/>
                        <a:cs typeface="Arial" panose="020B0604020202020204" pitchFamily="34" charset="0"/>
                      </a:endParaRPr>
                    </a:p>
                  </a:txBody>
                  <a:tcPr marL="9525" marR="9525" marT="9521" marB="0" anchor="ctr">
                    <a:solidFill>
                      <a:srgbClr val="F1F8EC"/>
                    </a:solidFill>
                  </a:tcPr>
                </a:tc>
                <a:tc>
                  <a:txBody>
                    <a:bodyPr/>
                    <a:lstStyle/>
                    <a:p>
                      <a:pPr algn="r" fontAlgn="t"/>
                      <a:r>
                        <a:rPr lang="lv-LV" sz="900" b="0" i="0" u="none" strike="noStrike" dirty="0">
                          <a:solidFill>
                            <a:srgbClr val="000000"/>
                          </a:solidFill>
                          <a:effectLst/>
                          <a:latin typeface="Arial" panose="020B0604020202020204" pitchFamily="34" charset="0"/>
                          <a:cs typeface="Arial" panose="020B0604020202020204" pitchFamily="34" charset="0"/>
                        </a:rPr>
                        <a:t>305</a:t>
                      </a:r>
                    </a:p>
                  </a:txBody>
                  <a:tcPr marL="9525" marR="9525" marT="9525" marB="0" anchor="ctr">
                    <a:solidFill>
                      <a:srgbClr val="F1F8EC"/>
                    </a:solidFill>
                  </a:tcPr>
                </a:tc>
                <a:tc>
                  <a:txBody>
                    <a:bodyPr/>
                    <a:lstStyle/>
                    <a:p>
                      <a:pPr algn="r" fontAlgn="t"/>
                      <a:r>
                        <a:rPr lang="lv-LV" sz="900" b="0" i="0" u="none" strike="noStrike" dirty="0">
                          <a:solidFill>
                            <a:srgbClr val="000000"/>
                          </a:solidFill>
                          <a:effectLst/>
                          <a:latin typeface="Arial" panose="020B0604020202020204" pitchFamily="34" charset="0"/>
                          <a:cs typeface="Arial" panose="020B0604020202020204" pitchFamily="34" charset="0"/>
                        </a:rPr>
                        <a:t>100.0</a:t>
                      </a:r>
                    </a:p>
                  </a:txBody>
                  <a:tcPr marL="9525" marR="9525" marT="9525" marB="0" anchor="ctr">
                    <a:solidFill>
                      <a:srgbClr val="F1F8EC"/>
                    </a:solidFill>
                  </a:tcPr>
                </a:tc>
                <a:extLst>
                  <a:ext uri="{0D108BD9-81ED-4DB2-BD59-A6C34878D82A}">
                    <a16:rowId xmlns:a16="http://schemas.microsoft.com/office/drawing/2014/main" val="10002"/>
                  </a:ext>
                </a:extLst>
              </a:tr>
              <a:tr h="212675">
                <a:tc rowSpan="2">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SARUNVALODA</a:t>
                      </a:r>
                      <a:r>
                        <a:rPr lang="lv-LV" sz="900" u="none" strike="noStrike" kern="1200" baseline="0" noProof="0" dirty="0">
                          <a:effectLst/>
                          <a:latin typeface="Arial" panose="020B0604020202020204" pitchFamily="34" charset="0"/>
                          <a:cs typeface="Arial" panose="020B0604020202020204" pitchFamily="34" charset="0"/>
                        </a:rPr>
                        <a:t> ĢIMENĒ</a:t>
                      </a:r>
                      <a:endParaRPr lang="lv-LV" sz="900" b="1"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Latviešu</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155</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50.8</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15"/>
                  </a:ext>
                </a:extLst>
              </a:tr>
              <a:tr h="212675">
                <a:tc vMerge="1">
                  <a:txBody>
                    <a:bodyPr/>
                    <a:lstStyle/>
                    <a:p>
                      <a:endParaRPr lang="lv-LV"/>
                    </a:p>
                  </a:txBody>
                  <a:tcPr/>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Krievu</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150</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49.2</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extLst>
                  <a:ext uri="{0D108BD9-81ED-4DB2-BD59-A6C34878D82A}">
                    <a16:rowId xmlns:a16="http://schemas.microsoft.com/office/drawing/2014/main" val="10016"/>
                  </a:ext>
                </a:extLst>
              </a:tr>
              <a:tr h="256684">
                <a:tc rowSpan="3">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IZGLĪTĪBA</a:t>
                      </a:r>
                      <a:endParaRPr lang="lv-LV" sz="900" b="1"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Pamatizglītība</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8</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2.6</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18"/>
                  </a:ext>
                </a:extLst>
              </a:tr>
              <a:tr h="256684">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solidFill>
                      <a:srgbClr val="DEE7D1"/>
                    </a:solidFill>
                  </a:tcPr>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Vidējā, profesionālā vidējā</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145</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47.5</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D2E6C0"/>
                    </a:solidFill>
                  </a:tcPr>
                </a:tc>
                <a:extLst>
                  <a:ext uri="{0D108BD9-81ED-4DB2-BD59-A6C34878D82A}">
                    <a16:rowId xmlns:a16="http://schemas.microsoft.com/office/drawing/2014/main" val="10019"/>
                  </a:ext>
                </a:extLst>
              </a:tr>
              <a:tr h="256684">
                <a:tc vMerge="1">
                  <a:txBody>
                    <a:bodyPr/>
                    <a:lstStyle/>
                    <a:p>
                      <a:pPr algn="l" fontAlgn="t"/>
                      <a:endParaRPr lang="en-GB" sz="900" b="0" i="0" u="none" strike="noStrike" dirty="0">
                        <a:solidFill>
                          <a:srgbClr val="000000"/>
                        </a:solidFill>
                        <a:effectLst/>
                        <a:latin typeface="Arial" panose="020B0604020202020204" pitchFamily="34" charset="0"/>
                      </a:endParaRPr>
                    </a:p>
                  </a:txBody>
                  <a:tcPr marL="9525" marR="9525" marT="9525" marB="0"/>
                </a:tc>
                <a:tc>
                  <a:txBody>
                    <a:bodyPr/>
                    <a:lstStyle/>
                    <a:p>
                      <a:pPr marL="0" algn="l" defTabSz="914400" rtl="0" eaLnBrk="1" fontAlgn="t" latinLnBrk="0" hangingPunct="1"/>
                      <a:r>
                        <a:rPr lang="lv-LV" sz="900" u="none" strike="noStrike" kern="1200" noProof="0" dirty="0">
                          <a:effectLst/>
                          <a:latin typeface="Arial" panose="020B0604020202020204" pitchFamily="34" charset="0"/>
                          <a:cs typeface="Arial" panose="020B0604020202020204" pitchFamily="34" charset="0"/>
                        </a:rPr>
                        <a:t>Augstākā</a:t>
                      </a:r>
                      <a:endParaRPr lang="lv-LV" sz="900" u="none" strike="noStrike" kern="1200" noProof="0" dirty="0">
                        <a:solidFill>
                          <a:schemeClr val="tx1"/>
                        </a:solidFill>
                        <a:effectLst/>
                        <a:latin typeface="Arial" panose="020B0604020202020204" pitchFamily="34" charset="0"/>
                        <a:ea typeface="+mn-ea"/>
                        <a:cs typeface="Arial" panose="020B0604020202020204" pitchFamily="34" charset="0"/>
                      </a:endParaRPr>
                    </a:p>
                  </a:txBody>
                  <a:tcPr marL="9525" marR="9525" marT="9521"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152</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tc>
                  <a:txBody>
                    <a:bodyPr/>
                    <a:lstStyle/>
                    <a:p>
                      <a:pPr algn="r" fontAlgn="t"/>
                      <a:r>
                        <a:rPr lang="lv-LV" sz="900" u="none" strike="noStrike" dirty="0">
                          <a:effectLst/>
                          <a:latin typeface="Arial" panose="020B0604020202020204" pitchFamily="34" charset="0"/>
                          <a:cs typeface="Arial" panose="020B0604020202020204" pitchFamily="34" charset="0"/>
                        </a:rPr>
                        <a:t>49.8</a:t>
                      </a:r>
                      <a:endParaRPr lang="lv-LV"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1F8EC"/>
                    </a:solidFill>
                  </a:tcPr>
                </a:tc>
                <a:extLst>
                  <a:ext uri="{0D108BD9-81ED-4DB2-BD59-A6C34878D82A}">
                    <a16:rowId xmlns:a16="http://schemas.microsoft.com/office/drawing/2014/main" val="10020"/>
                  </a:ext>
                </a:extLst>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E3DAA925-3161-448E-9574-2B83A815C0EF}"/>
              </a:ext>
            </a:extLst>
          </p:cNvPr>
          <p:cNvSpPr txBox="1">
            <a:spLocks/>
          </p:cNvSpPr>
          <p:nvPr/>
        </p:nvSpPr>
        <p:spPr>
          <a:xfrm>
            <a:off x="25666" y="6125"/>
            <a:ext cx="9144000" cy="580707"/>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3200" b="1" cap="small" dirty="0">
                <a:solidFill>
                  <a:schemeClr val="bg1"/>
                </a:solidFill>
                <a:latin typeface="Arial Narrow" panose="020B0606020202030204" pitchFamily="34" charset="0"/>
              </a:rPr>
              <a:t>Aptaujas anketa</a:t>
            </a:r>
            <a:endParaRPr lang="ko-KR" altLang="en-US" sz="3200" b="1" cap="small" dirty="0">
              <a:solidFill>
                <a:schemeClr val="bg1"/>
              </a:solidFill>
              <a:latin typeface="Arial Narrow" panose="020B0606020202030204" pitchFamily="34" charset="0"/>
            </a:endParaRPr>
          </a:p>
        </p:txBody>
      </p:sp>
      <p:graphicFrame>
        <p:nvGraphicFramePr>
          <p:cNvPr id="5" name="Object 4">
            <a:extLst>
              <a:ext uri="{FF2B5EF4-FFF2-40B4-BE49-F238E27FC236}">
                <a16:creationId xmlns:a16="http://schemas.microsoft.com/office/drawing/2014/main" id="{C4E454D0-C02C-4A40-86F4-2AA58829EDE3}"/>
              </a:ext>
            </a:extLst>
          </p:cNvPr>
          <p:cNvGraphicFramePr>
            <a:graphicFrameLocks noChangeAspect="1"/>
          </p:cNvGraphicFramePr>
          <p:nvPr>
            <p:extLst>
              <p:ext uri="{D42A27DB-BD31-4B8C-83A1-F6EECF244321}">
                <p14:modId xmlns:p14="http://schemas.microsoft.com/office/powerpoint/2010/main" val="733529892"/>
              </p:ext>
            </p:extLst>
          </p:nvPr>
        </p:nvGraphicFramePr>
        <p:xfrm>
          <a:off x="251520" y="757129"/>
          <a:ext cx="3856038" cy="5495925"/>
        </p:xfrm>
        <a:graphic>
          <a:graphicData uri="http://schemas.openxmlformats.org/presentationml/2006/ole">
            <mc:AlternateContent xmlns:mc="http://schemas.openxmlformats.org/markup-compatibility/2006">
              <mc:Choice xmlns:v="urn:schemas-microsoft-com:vml" Requires="v">
                <p:oleObj spid="_x0000_s1234" name="Document" r:id="rId3" imgW="6082562" imgH="8690706" progId="Word.Document.12">
                  <p:embed/>
                </p:oleObj>
              </mc:Choice>
              <mc:Fallback>
                <p:oleObj name="Document" r:id="rId3" imgW="6082562" imgH="8690706" progId="Word.Document.12">
                  <p:embed/>
                  <p:pic>
                    <p:nvPicPr>
                      <p:cNvPr id="0" name=""/>
                      <p:cNvPicPr/>
                      <p:nvPr/>
                    </p:nvPicPr>
                    <p:blipFill>
                      <a:blip r:embed="rId4"/>
                      <a:stretch>
                        <a:fillRect/>
                      </a:stretch>
                    </p:blipFill>
                    <p:spPr>
                      <a:xfrm>
                        <a:off x="251520" y="757129"/>
                        <a:ext cx="3856038" cy="54959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992C79D-743D-489A-8478-AEC2923D3C38}"/>
              </a:ext>
            </a:extLst>
          </p:cNvPr>
          <p:cNvGraphicFramePr>
            <a:graphicFrameLocks noChangeAspect="1"/>
          </p:cNvGraphicFramePr>
          <p:nvPr>
            <p:extLst>
              <p:ext uri="{D42A27DB-BD31-4B8C-83A1-F6EECF244321}">
                <p14:modId xmlns:p14="http://schemas.microsoft.com/office/powerpoint/2010/main" val="796233756"/>
              </p:ext>
            </p:extLst>
          </p:nvPr>
        </p:nvGraphicFramePr>
        <p:xfrm>
          <a:off x="4854576" y="669926"/>
          <a:ext cx="3893888" cy="5583128"/>
        </p:xfrm>
        <a:graphic>
          <a:graphicData uri="http://schemas.openxmlformats.org/presentationml/2006/ole">
            <mc:AlternateContent xmlns:mc="http://schemas.openxmlformats.org/markup-compatibility/2006">
              <mc:Choice xmlns:v="urn:schemas-microsoft-com:vml" Requires="v">
                <p:oleObj spid="_x0000_s1235" name="Document" r:id="rId5" imgW="6080129" imgH="8813631" progId="Word.Document.12">
                  <p:embed/>
                </p:oleObj>
              </mc:Choice>
              <mc:Fallback>
                <p:oleObj name="Document" r:id="rId5" imgW="6080129" imgH="8813631" progId="Word.Document.12">
                  <p:embed/>
                  <p:pic>
                    <p:nvPicPr>
                      <p:cNvPr id="5" name="Object 4">
                        <a:extLst>
                          <a:ext uri="{FF2B5EF4-FFF2-40B4-BE49-F238E27FC236}">
                            <a16:creationId xmlns:a16="http://schemas.microsoft.com/office/drawing/2014/main" id="{C4E454D0-C02C-4A40-86F4-2AA58829EDE3}"/>
                          </a:ext>
                        </a:extLst>
                      </p:cNvPr>
                      <p:cNvPicPr/>
                      <p:nvPr/>
                    </p:nvPicPr>
                    <p:blipFill>
                      <a:blip r:embed="rId6"/>
                      <a:stretch>
                        <a:fillRect/>
                      </a:stretch>
                    </p:blipFill>
                    <p:spPr>
                      <a:xfrm>
                        <a:off x="4854576" y="669926"/>
                        <a:ext cx="3893888" cy="5583128"/>
                      </a:xfrm>
                      <a:prstGeom prst="rect">
                        <a:avLst/>
                      </a:prstGeom>
                    </p:spPr>
                  </p:pic>
                </p:oleObj>
              </mc:Fallback>
            </mc:AlternateContent>
          </a:graphicData>
        </a:graphic>
      </p:graphicFrame>
    </p:spTree>
    <p:extLst>
      <p:ext uri="{BB962C8B-B14F-4D97-AF65-F5344CB8AC3E}">
        <p14:creationId xmlns:p14="http://schemas.microsoft.com/office/powerpoint/2010/main" val="133613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821C2C45-53E6-43D3-85D5-1BD844C0BB69}"/>
              </a:ext>
            </a:extLst>
          </p:cNvPr>
          <p:cNvSpPr txBox="1">
            <a:spLocks/>
          </p:cNvSpPr>
          <p:nvPr/>
        </p:nvSpPr>
        <p:spPr>
          <a:xfrm>
            <a:off x="0" y="34047"/>
            <a:ext cx="9144000" cy="47667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2000" b="1" cap="all" dirty="0">
                <a:solidFill>
                  <a:schemeClr val="bg1"/>
                </a:solidFill>
                <a:latin typeface="Arial Narrow" panose="020B0606020202030204" pitchFamily="34" charset="0"/>
              </a:rPr>
              <a:t>Statistiskās kļūdas novērtēšanas tabula</a:t>
            </a:r>
            <a:endParaRPr lang="ko-KR" altLang="en-US" sz="2000" b="1" cap="all" dirty="0">
              <a:solidFill>
                <a:schemeClr val="bg1"/>
              </a:solidFill>
              <a:latin typeface="Arial Narrow" panose="020B0606020202030204" pitchFamily="34" charset="0"/>
            </a:endParaRPr>
          </a:p>
        </p:txBody>
      </p:sp>
      <p:sp>
        <p:nvSpPr>
          <p:cNvPr id="8" name="Rectangle 5">
            <a:extLst>
              <a:ext uri="{FF2B5EF4-FFF2-40B4-BE49-F238E27FC236}">
                <a16:creationId xmlns:a16="http://schemas.microsoft.com/office/drawing/2014/main" id="{7CD080E7-00C9-4FAD-B632-F1F0744F0DE3}"/>
              </a:ext>
            </a:extLst>
          </p:cNvPr>
          <p:cNvSpPr>
            <a:spLocks noChangeArrowheads="1"/>
          </p:cNvSpPr>
          <p:nvPr/>
        </p:nvSpPr>
        <p:spPr bwMode="auto">
          <a:xfrm>
            <a:off x="539552" y="5618718"/>
            <a:ext cx="777736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eaLnBrk="1" hangingPunct="1"/>
            <a:r>
              <a:rPr lang="lv-LV" altLang="lv-LV" sz="1400" b="0" dirty="0">
                <a:latin typeface="Arial Narrow" pitchFamily="34" charset="0"/>
              </a:rPr>
              <a:t>             Lai noteiktu statistisko mērījuma kļūdu, ir jāzina respondentu skaits attiecīgajā grupā un rezultāts procentos.</a:t>
            </a:r>
          </a:p>
          <a:p>
            <a:pPr algn="ctr" eaLnBrk="1" hangingPunct="1"/>
            <a:r>
              <a:rPr lang="lv-LV" altLang="lv-LV" sz="1400" b="0" dirty="0">
                <a:latin typeface="Arial Narrow" pitchFamily="34" charset="0"/>
              </a:rPr>
              <a:t>             Izmantojot šos lielumus, tabulas attiecīgajā iedaļā var atrast statistiskās mērījuma kļūdas robežas + / -</a:t>
            </a:r>
          </a:p>
          <a:p>
            <a:pPr algn="ctr" eaLnBrk="1" hangingPunct="1"/>
            <a:r>
              <a:rPr lang="lv-LV" altLang="lv-LV" sz="1400" b="0" dirty="0">
                <a:latin typeface="Arial Narrow" pitchFamily="34" charset="0"/>
              </a:rPr>
              <a:t> procentos ar</a:t>
            </a:r>
            <a:r>
              <a:rPr lang="lv-LV" altLang="lv-LV" sz="1400" dirty="0">
                <a:latin typeface="Arial Narrow" pitchFamily="34" charset="0"/>
              </a:rPr>
              <a:t> 95% varbūtību.</a:t>
            </a:r>
          </a:p>
        </p:txBody>
      </p:sp>
      <p:sp>
        <p:nvSpPr>
          <p:cNvPr id="10" name="Rectangle 3">
            <a:extLst>
              <a:ext uri="{FF2B5EF4-FFF2-40B4-BE49-F238E27FC236}">
                <a16:creationId xmlns:a16="http://schemas.microsoft.com/office/drawing/2014/main" id="{637B9144-7C71-4917-9650-486DD93323CB}"/>
              </a:ext>
            </a:extLst>
          </p:cNvPr>
          <p:cNvSpPr>
            <a:spLocks noChangeArrowheads="1"/>
          </p:cNvSpPr>
          <p:nvPr/>
        </p:nvSpPr>
        <p:spPr bwMode="auto">
          <a:xfrm>
            <a:off x="0" y="85939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fontAlgn="base" latinLnBrk="0">
              <a:spcBef>
                <a:spcPct val="0"/>
              </a:spcBef>
              <a:spcAft>
                <a:spcPct val="0"/>
              </a:spcAft>
            </a:pPr>
            <a:r>
              <a:rPr lang="lv-LV" altLang="lv-LV" sz="1400" dirty="0">
                <a:solidFill>
                  <a:prstClr val="black"/>
                </a:solidFill>
                <a:latin typeface="Arial Narrow" pitchFamily="34" charset="0"/>
              </a:rPr>
              <a:t>Pētījuma rezultātos vienmēr pastāv zināma </a:t>
            </a:r>
            <a:r>
              <a:rPr lang="lv-LV" altLang="lv-LV" sz="1400" i="1" dirty="0">
                <a:solidFill>
                  <a:prstClr val="black"/>
                </a:solidFill>
                <a:latin typeface="Arial Narrow" pitchFamily="34" charset="0"/>
              </a:rPr>
              <a:t>statistiskās kļūdas</a:t>
            </a:r>
            <a:r>
              <a:rPr lang="lv-LV" altLang="lv-LV" sz="1400" dirty="0">
                <a:solidFill>
                  <a:prstClr val="black"/>
                </a:solidFill>
                <a:latin typeface="Arial Narrow" pitchFamily="34" charset="0"/>
              </a:rPr>
              <a:t> varbūtība. Analizējot un interpretējot pētījumā iegūtos rezultātus, to vajadzētu ņemt vērā. Tās atšķirības, kuras iekļaujas statistiskās kļūdas robežās jeb ir mazākas par to, var uzskatīt par </a:t>
            </a:r>
            <a:r>
              <a:rPr lang="lv-LV" altLang="lv-LV" sz="1400" i="1" dirty="0">
                <a:solidFill>
                  <a:prstClr val="black"/>
                </a:solidFill>
                <a:latin typeface="Arial Narrow" pitchFamily="34" charset="0"/>
              </a:rPr>
              <a:t>nenozīmīgām.</a:t>
            </a:r>
            <a:r>
              <a:rPr lang="lv-LV" altLang="lv-LV" sz="1400" dirty="0">
                <a:solidFill>
                  <a:prstClr val="black"/>
                </a:solidFill>
                <a:latin typeface="Arial Narrow" pitchFamily="34" charset="0"/>
              </a:rPr>
              <a:t> </a:t>
            </a:r>
          </a:p>
        </p:txBody>
      </p:sp>
      <p:graphicFrame>
        <p:nvGraphicFramePr>
          <p:cNvPr id="11" name="Group 347">
            <a:extLst>
              <a:ext uri="{FF2B5EF4-FFF2-40B4-BE49-F238E27FC236}">
                <a16:creationId xmlns:a16="http://schemas.microsoft.com/office/drawing/2014/main" id="{ED588846-ECD8-4C73-8FE3-79142F8A000F}"/>
              </a:ext>
            </a:extLst>
          </p:cNvPr>
          <p:cNvGraphicFramePr>
            <a:graphicFrameLocks noGrp="1"/>
          </p:cNvGraphicFramePr>
          <p:nvPr>
            <p:extLst>
              <p:ext uri="{D42A27DB-BD31-4B8C-83A1-F6EECF244321}">
                <p14:modId xmlns:p14="http://schemas.microsoft.com/office/powerpoint/2010/main" val="2557309344"/>
              </p:ext>
            </p:extLst>
          </p:nvPr>
        </p:nvGraphicFramePr>
        <p:xfrm>
          <a:off x="1292225" y="1493930"/>
          <a:ext cx="6559550" cy="3984628"/>
        </p:xfrm>
        <a:graphic>
          <a:graphicData uri="http://schemas.openxmlformats.org/drawingml/2006/table">
            <a:tbl>
              <a:tblPr/>
              <a:tblGrid>
                <a:gridCol w="798513">
                  <a:extLst>
                    <a:ext uri="{9D8B030D-6E8A-4147-A177-3AD203B41FA5}">
                      <a16:colId xmlns:a16="http://schemas.microsoft.com/office/drawing/2014/main" val="20000"/>
                    </a:ext>
                  </a:extLst>
                </a:gridCol>
                <a:gridCol w="442912">
                  <a:extLst>
                    <a:ext uri="{9D8B030D-6E8A-4147-A177-3AD203B41FA5}">
                      <a16:colId xmlns:a16="http://schemas.microsoft.com/office/drawing/2014/main" val="20001"/>
                    </a:ext>
                  </a:extLst>
                </a:gridCol>
                <a:gridCol w="442913">
                  <a:extLst>
                    <a:ext uri="{9D8B030D-6E8A-4147-A177-3AD203B41FA5}">
                      <a16:colId xmlns:a16="http://schemas.microsoft.com/office/drawing/2014/main" val="20002"/>
                    </a:ext>
                  </a:extLst>
                </a:gridCol>
                <a:gridCol w="442912">
                  <a:extLst>
                    <a:ext uri="{9D8B030D-6E8A-4147-A177-3AD203B41FA5}">
                      <a16:colId xmlns:a16="http://schemas.microsoft.com/office/drawing/2014/main" val="20003"/>
                    </a:ext>
                  </a:extLst>
                </a:gridCol>
                <a:gridCol w="442913">
                  <a:extLst>
                    <a:ext uri="{9D8B030D-6E8A-4147-A177-3AD203B41FA5}">
                      <a16:colId xmlns:a16="http://schemas.microsoft.com/office/drawing/2014/main" val="20004"/>
                    </a:ext>
                  </a:extLst>
                </a:gridCol>
                <a:gridCol w="442912">
                  <a:extLst>
                    <a:ext uri="{9D8B030D-6E8A-4147-A177-3AD203B41FA5}">
                      <a16:colId xmlns:a16="http://schemas.microsoft.com/office/drawing/2014/main" val="20005"/>
                    </a:ext>
                  </a:extLst>
                </a:gridCol>
                <a:gridCol w="444500">
                  <a:extLst>
                    <a:ext uri="{9D8B030D-6E8A-4147-A177-3AD203B41FA5}">
                      <a16:colId xmlns:a16="http://schemas.microsoft.com/office/drawing/2014/main" val="20006"/>
                    </a:ext>
                  </a:extLst>
                </a:gridCol>
                <a:gridCol w="442913">
                  <a:extLst>
                    <a:ext uri="{9D8B030D-6E8A-4147-A177-3AD203B41FA5}">
                      <a16:colId xmlns:a16="http://schemas.microsoft.com/office/drawing/2014/main" val="20007"/>
                    </a:ext>
                  </a:extLst>
                </a:gridCol>
                <a:gridCol w="442912">
                  <a:extLst>
                    <a:ext uri="{9D8B030D-6E8A-4147-A177-3AD203B41FA5}">
                      <a16:colId xmlns:a16="http://schemas.microsoft.com/office/drawing/2014/main" val="20008"/>
                    </a:ext>
                  </a:extLst>
                </a:gridCol>
                <a:gridCol w="442913">
                  <a:extLst>
                    <a:ext uri="{9D8B030D-6E8A-4147-A177-3AD203B41FA5}">
                      <a16:colId xmlns:a16="http://schemas.microsoft.com/office/drawing/2014/main" val="20009"/>
                    </a:ext>
                  </a:extLst>
                </a:gridCol>
                <a:gridCol w="442912">
                  <a:extLst>
                    <a:ext uri="{9D8B030D-6E8A-4147-A177-3AD203B41FA5}">
                      <a16:colId xmlns:a16="http://schemas.microsoft.com/office/drawing/2014/main" val="20010"/>
                    </a:ext>
                  </a:extLst>
                </a:gridCol>
                <a:gridCol w="444500">
                  <a:extLst>
                    <a:ext uri="{9D8B030D-6E8A-4147-A177-3AD203B41FA5}">
                      <a16:colId xmlns:a16="http://schemas.microsoft.com/office/drawing/2014/main" val="20011"/>
                    </a:ext>
                  </a:extLst>
                </a:gridCol>
                <a:gridCol w="441325">
                  <a:extLst>
                    <a:ext uri="{9D8B030D-6E8A-4147-A177-3AD203B41FA5}">
                      <a16:colId xmlns:a16="http://schemas.microsoft.com/office/drawing/2014/main" val="20012"/>
                    </a:ext>
                  </a:extLst>
                </a:gridCol>
                <a:gridCol w="444500">
                  <a:extLst>
                    <a:ext uri="{9D8B030D-6E8A-4147-A177-3AD203B41FA5}">
                      <a16:colId xmlns:a16="http://schemas.microsoft.com/office/drawing/2014/main" val="20013"/>
                    </a:ext>
                  </a:extLst>
                </a:gridCol>
              </a:tblGrid>
              <a:tr h="570002">
                <a:tc rowSpan="2">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endParaRPr kumimoji="0" lang="lv-LV" altLang="lv-LV" sz="1100" b="0" i="0" u="none" strike="noStrike" cap="none" normalizeH="0" baseline="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Atbilžu sadalījums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3">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Times New Roman" pitchFamily="18" charset="0"/>
                        </a:rPr>
                        <a:t>Respondentu skaits (bāze)</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167667">
                <a:tc vMerge="1">
                  <a:txBody>
                    <a:bodyPr/>
                    <a:lstStyle/>
                    <a:p>
                      <a:endParaRPr lang="lv-LV"/>
                    </a:p>
                  </a:txBody>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50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75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100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200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300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400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500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600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700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800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900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1000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1100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20323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1 </a:t>
                      </a:r>
                      <a:r>
                        <a:rPr kumimoji="0" lang="lv-LV" altLang="lv-LV" sz="1100" b="0" i="0" u="none" strike="noStrike" cap="none" normalizeH="0" baseline="0" dirty="0">
                          <a:ln>
                            <a:noFill/>
                          </a:ln>
                          <a:solidFill>
                            <a:schemeClr val="tx1"/>
                          </a:solidFill>
                          <a:effectLst/>
                          <a:latin typeface="Arial Narrow" pitchFamily="34" charset="0"/>
                        </a:rPr>
                        <a:t>vai</a:t>
                      </a:r>
                      <a:r>
                        <a:rPr kumimoji="0" lang="lv-LV" altLang="lv-LV" sz="1100" b="0" i="0" u="none" strike="noStrike" cap="none" normalizeH="0" baseline="0" dirty="0">
                          <a:ln>
                            <a:noFill/>
                          </a:ln>
                          <a:solidFill>
                            <a:schemeClr val="tx1"/>
                          </a:solidFill>
                          <a:effectLst/>
                          <a:latin typeface="Arial Narrow" pitchFamily="34" charset="0"/>
                          <a:cs typeface="Arial" charset="0"/>
                        </a:rPr>
                        <a:t> 99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2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98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0.8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6766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4 vai</a:t>
                      </a:r>
                      <a:r>
                        <a:rPr kumimoji="0" lang="lv-LV" altLang="lv-LV" sz="1100" b="0" i="0" u="none" strike="noStrike" cap="none" normalizeH="0" baseline="0">
                          <a:ln>
                            <a:noFill/>
                          </a:ln>
                          <a:solidFill>
                            <a:schemeClr val="tx1"/>
                          </a:solidFill>
                          <a:effectLst/>
                          <a:latin typeface="Arial Narrow" pitchFamily="34" charset="0"/>
                          <a:cs typeface="Arial" charset="0"/>
                        </a:rPr>
                        <a:t> </a:t>
                      </a:r>
                      <a:r>
                        <a:rPr kumimoji="0" lang="lv-LV" altLang="lv-LV" sz="1100" b="0" i="0" u="none" strike="noStrike" cap="none" normalizeH="0" baseline="0">
                          <a:ln>
                            <a:noFill/>
                          </a:ln>
                          <a:solidFill>
                            <a:schemeClr val="tx1"/>
                          </a:solidFill>
                          <a:effectLst/>
                          <a:latin typeface="Arial Narrow" pitchFamily="34" charset="0"/>
                        </a:rPr>
                        <a:t>96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6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94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6989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8 vai</a:t>
                      </a:r>
                      <a:r>
                        <a:rPr kumimoji="0" lang="lv-LV" altLang="lv-LV" sz="1100" b="0" i="0" u="none" strike="noStrike" cap="none" normalizeH="0" baseline="0">
                          <a:ln>
                            <a:noFill/>
                          </a:ln>
                          <a:solidFill>
                            <a:schemeClr val="tx1"/>
                          </a:solidFill>
                          <a:effectLst/>
                          <a:latin typeface="Arial Narrow" pitchFamily="34" charset="0"/>
                          <a:cs typeface="Arial" charset="0"/>
                        </a:rPr>
                        <a:t> </a:t>
                      </a:r>
                      <a:r>
                        <a:rPr kumimoji="0" lang="lv-LV" altLang="lv-LV" sz="1100" b="0" i="0" u="none" strike="noStrike" cap="none" normalizeH="0" baseline="0">
                          <a:ln>
                            <a:noFill/>
                          </a:ln>
                          <a:solidFill>
                            <a:schemeClr val="tx1"/>
                          </a:solidFill>
                          <a:effectLst/>
                          <a:latin typeface="Arial Narrow" pitchFamily="34" charset="0"/>
                        </a:rPr>
                        <a:t>92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7.5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10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90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16766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12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88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7.4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rPr>
                        <a:t>15 vai</a:t>
                      </a:r>
                      <a:r>
                        <a:rPr kumimoji="0" lang="lv-LV" altLang="lv-LV" sz="1100" b="0" i="0" u="none" strike="noStrike" cap="none" normalizeH="0" baseline="0">
                          <a:ln>
                            <a:noFill/>
                          </a:ln>
                          <a:solidFill>
                            <a:schemeClr val="tx1"/>
                          </a:solidFill>
                          <a:effectLst/>
                          <a:latin typeface="Arial Narrow" pitchFamily="34" charset="0"/>
                          <a:cs typeface="Arial" charset="0"/>
                        </a:rPr>
                        <a:t> </a:t>
                      </a:r>
                      <a:r>
                        <a:rPr kumimoji="0" lang="lv-LV" altLang="lv-LV" sz="1100" b="0" i="0" u="none" strike="noStrike" cap="none" normalizeH="0" baseline="0">
                          <a:ln>
                            <a:noFill/>
                          </a:ln>
                          <a:solidFill>
                            <a:schemeClr val="tx1"/>
                          </a:solidFill>
                          <a:effectLst/>
                          <a:latin typeface="Arial Narrow" pitchFamily="34" charset="0"/>
                        </a:rPr>
                        <a:t>85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7.0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18 </a:t>
                      </a:r>
                      <a:r>
                        <a:rPr kumimoji="0" lang="lv-LV" altLang="lv-LV" sz="1100" b="0" i="0" u="none" strike="noStrike" cap="none" normalizeH="0" baseline="0">
                          <a:ln>
                            <a:noFill/>
                          </a:ln>
                          <a:solidFill>
                            <a:schemeClr val="tx1"/>
                          </a:solidFill>
                          <a:effectLst/>
                          <a:latin typeface="Arial Narrow" pitchFamily="34" charset="0"/>
                        </a:rPr>
                        <a:t>vai</a:t>
                      </a:r>
                      <a:r>
                        <a:rPr kumimoji="0" lang="lv-LV" altLang="lv-LV" sz="1100" b="0" i="0" u="none" strike="noStrike" cap="none" normalizeH="0" baseline="0">
                          <a:ln>
                            <a:noFill/>
                          </a:ln>
                          <a:solidFill>
                            <a:schemeClr val="tx1"/>
                          </a:solidFill>
                          <a:effectLst/>
                          <a:latin typeface="Arial Narrow" pitchFamily="34" charset="0"/>
                          <a:cs typeface="Arial" charset="0"/>
                        </a:rPr>
                        <a:t> 82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7.5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16766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20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80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7.8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22 </a:t>
                      </a:r>
                      <a:r>
                        <a:rPr kumimoji="0" lang="lv-LV" altLang="lv-LV" sz="1100" b="0" i="0" u="none" strike="noStrike" cap="none" normalizeH="0" baseline="0" dirty="0">
                          <a:ln>
                            <a:noFill/>
                          </a:ln>
                          <a:solidFill>
                            <a:schemeClr val="tx1"/>
                          </a:solidFill>
                          <a:effectLst/>
                          <a:latin typeface="Arial Narrow" pitchFamily="34" charset="0"/>
                        </a:rPr>
                        <a:t>vai</a:t>
                      </a:r>
                      <a:r>
                        <a:rPr kumimoji="0" lang="lv-LV" altLang="lv-LV" sz="1100" b="0" i="0" u="none" strike="noStrike" cap="none" normalizeH="0" baseline="0" dirty="0">
                          <a:ln>
                            <a:noFill/>
                          </a:ln>
                          <a:solidFill>
                            <a:schemeClr val="tx1"/>
                          </a:solidFill>
                          <a:effectLst/>
                          <a:latin typeface="Arial Narrow" pitchFamily="34" charset="0"/>
                          <a:cs typeface="Arial" charset="0"/>
                        </a:rPr>
                        <a:t> 78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25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75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28 </a:t>
                      </a:r>
                      <a:r>
                        <a:rPr kumimoji="0" lang="lv-LV" altLang="lv-LV" sz="1100" b="0" i="0" u="none" strike="noStrike" cap="none" normalizeH="0" baseline="0" dirty="0">
                          <a:ln>
                            <a:noFill/>
                          </a:ln>
                          <a:solidFill>
                            <a:schemeClr val="tx1"/>
                          </a:solidFill>
                          <a:effectLst/>
                          <a:latin typeface="Arial Narrow" pitchFamily="34" charset="0"/>
                        </a:rPr>
                        <a:t>vai</a:t>
                      </a:r>
                      <a:r>
                        <a:rPr kumimoji="0" lang="lv-LV" altLang="lv-LV" sz="1100" b="0" i="0" u="none" strike="noStrike" cap="none" normalizeH="0" baseline="0" dirty="0">
                          <a:ln>
                            <a:noFill/>
                          </a:ln>
                          <a:solidFill>
                            <a:schemeClr val="tx1"/>
                          </a:solidFill>
                          <a:effectLst/>
                          <a:latin typeface="Arial Narrow" pitchFamily="34" charset="0"/>
                          <a:cs typeface="Arial" charset="0"/>
                        </a:rPr>
                        <a:t> 72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8.8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30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70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16766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32 </a:t>
                      </a:r>
                      <a:r>
                        <a:rPr kumimoji="0" lang="lv-LV" altLang="lv-LV" sz="1100" b="0" i="0" u="none" strike="noStrike" cap="none" normalizeH="0" baseline="0" dirty="0">
                          <a:ln>
                            <a:noFill/>
                          </a:ln>
                          <a:solidFill>
                            <a:schemeClr val="tx1"/>
                          </a:solidFill>
                          <a:effectLst/>
                          <a:latin typeface="Arial Narrow" pitchFamily="34" charset="0"/>
                        </a:rPr>
                        <a:t>vai</a:t>
                      </a:r>
                      <a:r>
                        <a:rPr kumimoji="0" lang="lv-LV" altLang="lv-LV" sz="1100" b="0" i="0" u="none" strike="noStrike" cap="none" normalizeH="0" baseline="0" dirty="0">
                          <a:ln>
                            <a:noFill/>
                          </a:ln>
                          <a:solidFill>
                            <a:schemeClr val="tx1"/>
                          </a:solidFill>
                          <a:effectLst/>
                          <a:latin typeface="Arial Narrow" pitchFamily="34" charset="0"/>
                          <a:cs typeface="Arial" charset="0"/>
                        </a:rPr>
                        <a:t> 68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12.9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6830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35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65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13.2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10.8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82592">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40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60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13.6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6989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45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55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167667">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rPr>
                        <a:t>50 vai</a:t>
                      </a:r>
                      <a:r>
                        <a:rPr kumimoji="0" lang="lv-LV" altLang="lv-LV" sz="1100" b="0" i="0" u="none" strike="noStrike" cap="none" normalizeH="0" baseline="0" dirty="0">
                          <a:ln>
                            <a:noFill/>
                          </a:ln>
                          <a:solidFill>
                            <a:schemeClr val="tx1"/>
                          </a:solidFill>
                          <a:effectLst/>
                          <a:latin typeface="Arial Narrow" pitchFamily="34" charset="0"/>
                          <a:cs typeface="Arial" charset="0"/>
                        </a:rPr>
                        <a:t> </a:t>
                      </a:r>
                      <a:r>
                        <a:rPr kumimoji="0" lang="lv-LV" altLang="lv-LV" sz="1100" b="0" i="0" u="none" strike="noStrike" cap="none" normalizeH="0" baseline="0" dirty="0">
                          <a:ln>
                            <a:noFill/>
                          </a:ln>
                          <a:solidFill>
                            <a:schemeClr val="tx1"/>
                          </a:solidFill>
                          <a:effectLst/>
                          <a:latin typeface="Arial Narrow" pitchFamily="34" charset="0"/>
                        </a:rPr>
                        <a:t>50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13.9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11.3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9.8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6.9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5.7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4.0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a:ln>
                            <a:noFill/>
                          </a:ln>
                          <a:solidFill>
                            <a:schemeClr val="tx1"/>
                          </a:solidFill>
                          <a:effectLst/>
                          <a:latin typeface="Arial Narrow" pitchFamily="34" charset="0"/>
                          <a:cs typeface="Arial" charset="0"/>
                        </a:rPr>
                        <a:t>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 typeface="Arial" charset="0"/>
                        <a:buNone/>
                        <a:tabLst/>
                      </a:pPr>
                      <a:r>
                        <a:rPr kumimoji="0" lang="lv-LV" altLang="lv-LV" sz="1100" b="0" i="0" u="none" strike="noStrike" cap="none" normalizeH="0" baseline="0" dirty="0">
                          <a:ln>
                            <a:noFill/>
                          </a:ln>
                          <a:solidFill>
                            <a:schemeClr val="tx1"/>
                          </a:solidFill>
                          <a:effectLst/>
                          <a:latin typeface="Arial Narrow" pitchFamily="34" charset="0"/>
                          <a:cs typeface="Arial"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165624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4C403F-D15E-46D3-B846-308C7483ED5F}"/>
              </a:ext>
            </a:extLst>
          </p:cNvPr>
          <p:cNvSpPr txBox="1"/>
          <p:nvPr/>
        </p:nvSpPr>
        <p:spPr>
          <a:xfrm>
            <a:off x="3395202" y="2852936"/>
            <a:ext cx="5760640" cy="2246769"/>
          </a:xfrm>
          <a:prstGeom prst="rect">
            <a:avLst/>
          </a:prstGeom>
          <a:noFill/>
        </p:spPr>
        <p:txBody>
          <a:bodyPr wrap="square" rtlCol="0">
            <a:spAutoFit/>
          </a:bodyPr>
          <a:lstStyle/>
          <a:p>
            <a:pPr algn="ctr"/>
            <a:r>
              <a:rPr lang="lv-LV" altLang="lv-LV" sz="1400" b="1" noProof="1">
                <a:latin typeface="Arial" panose="020B0604020202020204" pitchFamily="34" charset="0"/>
                <a:cs typeface="Arial" panose="020B0604020202020204" pitchFamily="34" charset="0"/>
              </a:rPr>
              <a:t>Darba grupa: </a:t>
            </a:r>
            <a:r>
              <a:rPr lang="lv-LV" altLang="lv-LV" sz="1400" noProof="1">
                <a:latin typeface="Arial" panose="020B0604020202020204" pitchFamily="34" charset="0"/>
                <a:cs typeface="Arial" panose="020B0604020202020204" pitchFamily="34" charset="0"/>
              </a:rPr>
              <a:t>Arnis Kaktiņš</a:t>
            </a:r>
            <a:r>
              <a:rPr lang="lv-LV" altLang="lv-LV" sz="1400" b="1" noProof="1">
                <a:latin typeface="Arial" panose="020B0604020202020204" pitchFamily="34" charset="0"/>
                <a:cs typeface="Arial" panose="020B0604020202020204" pitchFamily="34" charset="0"/>
              </a:rPr>
              <a:t>, </a:t>
            </a:r>
            <a:r>
              <a:rPr lang="lv-LV" altLang="lv-LV" sz="1400" noProof="1">
                <a:latin typeface="Arial" panose="020B0604020202020204" pitchFamily="34" charset="0"/>
                <a:cs typeface="Arial" panose="020B0604020202020204" pitchFamily="34" charset="0"/>
              </a:rPr>
              <a:t>Līga Savicka</a:t>
            </a:r>
          </a:p>
          <a:p>
            <a:pPr algn="ctr"/>
            <a:r>
              <a:rPr lang="en-US" altLang="lv-LV" sz="1400" b="1" noProof="1">
                <a:latin typeface="Arial" panose="020B0604020202020204" pitchFamily="34" charset="0"/>
                <a:cs typeface="Arial" panose="020B0604020202020204" pitchFamily="34" charset="0"/>
              </a:rPr>
              <a:t>Par lauka darba norisi atbildīgā</a:t>
            </a:r>
            <a:r>
              <a:rPr lang="lv-LV" altLang="lv-LV" sz="1400" b="1" noProof="1">
                <a:latin typeface="Arial" panose="020B0604020202020204" pitchFamily="34" charset="0"/>
                <a:cs typeface="Arial" panose="020B0604020202020204" pitchFamily="34" charset="0"/>
              </a:rPr>
              <a:t>s</a:t>
            </a:r>
            <a:r>
              <a:rPr lang="en-US" altLang="lv-LV" sz="1400" noProof="1">
                <a:latin typeface="Arial" panose="020B0604020202020204" pitchFamily="34" charset="0"/>
                <a:cs typeface="Arial" panose="020B0604020202020204" pitchFamily="34" charset="0"/>
              </a:rPr>
              <a:t>:</a:t>
            </a:r>
            <a:r>
              <a:rPr lang="lv-LV" altLang="lv-LV" sz="1400" noProof="1">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Vineta Puķe, Elīna Orlova</a:t>
            </a:r>
            <a:endParaRPr lang="lv-LV" altLang="lv-LV" sz="1400" noProof="1">
              <a:latin typeface="Arial" panose="020B0604020202020204" pitchFamily="34" charset="0"/>
              <a:cs typeface="Arial" panose="020B0604020202020204" pitchFamily="34" charset="0"/>
            </a:endParaRPr>
          </a:p>
          <a:p>
            <a:pPr algn="ctr"/>
            <a:r>
              <a:rPr lang="en-US" altLang="lv-LV" sz="1400" b="1" noProof="1">
                <a:latin typeface="Arial" panose="020B0604020202020204" pitchFamily="34" charset="0"/>
                <a:cs typeface="Arial" panose="020B0604020202020204" pitchFamily="34" charset="0"/>
              </a:rPr>
              <a:t>Datu masīvu veidoja</a:t>
            </a:r>
            <a:r>
              <a:rPr lang="en-US" altLang="lv-LV" sz="1400" noProof="1">
                <a:latin typeface="Arial" panose="020B0604020202020204" pitchFamily="34" charset="0"/>
                <a:cs typeface="Arial" panose="020B0604020202020204" pitchFamily="34" charset="0"/>
              </a:rPr>
              <a:t>:</a:t>
            </a:r>
            <a:r>
              <a:rPr lang="lv-LV" altLang="lv-LV" sz="1400" noProof="1">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Saiva Brežinska</a:t>
            </a:r>
            <a:br>
              <a:rPr lang="en-US" altLang="lv-LV" sz="1400" b="1" noProof="1">
                <a:solidFill>
                  <a:schemeClr val="accent2">
                    <a:lumMod val="75000"/>
                  </a:schemeClr>
                </a:solidFill>
                <a:latin typeface="Arial" panose="020B0604020202020204" pitchFamily="34" charset="0"/>
                <a:cs typeface="Arial" panose="020B0604020202020204" pitchFamily="34" charset="0"/>
              </a:rPr>
            </a:br>
            <a:br>
              <a:rPr lang="en-US" altLang="lv-LV" sz="1400" b="1" noProof="1">
                <a:latin typeface="Arial" panose="020B0604020202020204" pitchFamily="34" charset="0"/>
                <a:cs typeface="Arial" panose="020B0604020202020204" pitchFamily="34" charset="0"/>
              </a:rPr>
            </a:br>
            <a:r>
              <a:rPr lang="en-US" altLang="lv-LV" sz="1400" b="1" u="sng" noProof="1">
                <a:latin typeface="Arial" panose="020B0604020202020204" pitchFamily="34" charset="0"/>
                <a:cs typeface="Arial" panose="020B0604020202020204" pitchFamily="34" charset="0"/>
              </a:rPr>
              <a:t>SKDS</a:t>
            </a:r>
            <a:br>
              <a:rPr lang="en-US" altLang="lv-LV" sz="1400" noProof="1">
                <a:latin typeface="Arial" panose="020B0604020202020204" pitchFamily="34" charset="0"/>
                <a:cs typeface="Arial" panose="020B0604020202020204" pitchFamily="34" charset="0"/>
              </a:rPr>
            </a:br>
            <a:r>
              <a:rPr lang="en-US" altLang="lv-LV" sz="1400" noProof="1">
                <a:latin typeface="Arial" panose="020B0604020202020204" pitchFamily="34" charset="0"/>
                <a:cs typeface="Arial" panose="020B0604020202020204" pitchFamily="34" charset="0"/>
              </a:rPr>
              <a:t>tirgus un sabiedriskās domas pētījumu centrs</a:t>
            </a:r>
            <a:br>
              <a:rPr lang="en-US" altLang="lv-LV" sz="1400" noProof="1">
                <a:latin typeface="Arial" panose="020B0604020202020204" pitchFamily="34" charset="0"/>
                <a:cs typeface="Arial" panose="020B0604020202020204" pitchFamily="34" charset="0"/>
              </a:rPr>
            </a:br>
            <a:r>
              <a:rPr lang="en-US" altLang="lv-LV" sz="1400" noProof="1">
                <a:latin typeface="Arial" panose="020B0604020202020204" pitchFamily="34" charset="0"/>
                <a:cs typeface="Arial" panose="020B0604020202020204" pitchFamily="34" charset="0"/>
              </a:rPr>
              <a:t>Baznīcas iela 32-2, Rīga, Latvija, LV-1010 </a:t>
            </a:r>
            <a:br>
              <a:rPr lang="en-US" altLang="lv-LV" sz="1400" noProof="1">
                <a:latin typeface="Arial" panose="020B0604020202020204" pitchFamily="34" charset="0"/>
                <a:cs typeface="Arial" panose="020B0604020202020204" pitchFamily="34" charset="0"/>
              </a:rPr>
            </a:br>
            <a:r>
              <a:rPr lang="en-US" altLang="lv-LV" sz="1400" noProof="1">
                <a:latin typeface="Arial" panose="020B0604020202020204" pitchFamily="34" charset="0"/>
                <a:cs typeface="Arial" panose="020B0604020202020204" pitchFamily="34" charset="0"/>
              </a:rPr>
              <a:t>Tālr.: +371 67 312 876, E-pasts: skds@skds.lv</a:t>
            </a:r>
            <a:br>
              <a:rPr lang="en-US" altLang="lv-LV" sz="1400" noProof="1">
                <a:latin typeface="Arial" panose="020B0604020202020204" pitchFamily="34" charset="0"/>
                <a:cs typeface="Arial" panose="020B0604020202020204" pitchFamily="34" charset="0"/>
              </a:rPr>
            </a:br>
            <a:r>
              <a:rPr lang="en-US" altLang="lv-LV" sz="1400" noProof="1">
                <a:latin typeface="Arial" panose="020B0604020202020204" pitchFamily="34" charset="0"/>
                <a:cs typeface="Arial" panose="020B0604020202020204" pitchFamily="34" charset="0"/>
              </a:rPr>
              <a:t>www.skds.lv</a:t>
            </a:r>
          </a:p>
          <a:p>
            <a:endParaRPr lang="lv-LV"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60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8B7B3708-D4A5-4979-A88D-300D81D750CB}"/>
              </a:ext>
            </a:extLst>
          </p:cNvPr>
          <p:cNvSpPr/>
          <p:nvPr/>
        </p:nvSpPr>
        <p:spPr bwMode="auto">
          <a:xfrm>
            <a:off x="3995936" y="2420888"/>
            <a:ext cx="4824536" cy="1152128"/>
          </a:xfrm>
          <a:prstGeom prst="roundRect">
            <a:avLst/>
          </a:prstGeom>
          <a:no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44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44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44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44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4400" b="1" kern="1200">
                <a:solidFill>
                  <a:schemeClr val="tx1"/>
                </a:solidFill>
                <a:latin typeface="Tahoma" pitchFamily="34" charset="0"/>
                <a:ea typeface="+mn-ea"/>
                <a:cs typeface="+mn-cs"/>
              </a:defRPr>
            </a:lvl5pPr>
            <a:lvl6pPr marL="2286000" algn="l" defTabSz="914400" rtl="0" eaLnBrk="1" latinLnBrk="0" hangingPunct="1">
              <a:defRPr sz="4400" b="1" kern="1200">
                <a:solidFill>
                  <a:schemeClr val="tx1"/>
                </a:solidFill>
                <a:latin typeface="Tahoma" pitchFamily="34" charset="0"/>
                <a:ea typeface="+mn-ea"/>
                <a:cs typeface="+mn-cs"/>
              </a:defRPr>
            </a:lvl6pPr>
            <a:lvl7pPr marL="2743200" algn="l" defTabSz="914400" rtl="0" eaLnBrk="1" latinLnBrk="0" hangingPunct="1">
              <a:defRPr sz="4400" b="1" kern="1200">
                <a:solidFill>
                  <a:schemeClr val="tx1"/>
                </a:solidFill>
                <a:latin typeface="Tahoma" pitchFamily="34" charset="0"/>
                <a:ea typeface="+mn-ea"/>
                <a:cs typeface="+mn-cs"/>
              </a:defRPr>
            </a:lvl7pPr>
            <a:lvl8pPr marL="3200400" algn="l" defTabSz="914400" rtl="0" eaLnBrk="1" latinLnBrk="0" hangingPunct="1">
              <a:defRPr sz="4400" b="1" kern="1200">
                <a:solidFill>
                  <a:schemeClr val="tx1"/>
                </a:solidFill>
                <a:latin typeface="Tahoma" pitchFamily="34" charset="0"/>
                <a:ea typeface="+mn-ea"/>
                <a:cs typeface="+mn-cs"/>
              </a:defRPr>
            </a:lvl8pPr>
            <a:lvl9pPr marL="3657600" algn="l" defTabSz="914400" rtl="0" eaLnBrk="1" latinLnBrk="0" hangingPunct="1">
              <a:defRPr sz="4400" b="1" kern="1200">
                <a:solidFill>
                  <a:schemeClr val="tx1"/>
                </a:solidFill>
                <a:latin typeface="Tahoma" pitchFamily="34" charset="0"/>
                <a:ea typeface="+mn-ea"/>
                <a:cs typeface="+mn-cs"/>
              </a:defRPr>
            </a:lvl9pPr>
          </a:lstStyle>
          <a:p>
            <a:pPr algn="ctr" eaLnBrk="1" hangingPunct="1">
              <a:lnSpc>
                <a:spcPct val="150000"/>
              </a:lnSpc>
            </a:pPr>
            <a:r>
              <a:rPr lang="lv-LV" altLang="lv-LV" cap="all" dirty="0">
                <a:solidFill>
                  <a:schemeClr val="bg1"/>
                </a:solidFill>
                <a:latin typeface="Arial Narrow" pitchFamily="34" charset="0"/>
              </a:rPr>
              <a:t>GALVENIE SECINĀJUMI</a:t>
            </a:r>
            <a:endParaRPr lang="en-US" altLang="lv-LV" cap="all" dirty="0">
              <a:solidFill>
                <a:schemeClr val="bg1"/>
              </a:solidFill>
              <a:latin typeface="Arial Narrow" pitchFamily="34" charset="0"/>
            </a:endParaRPr>
          </a:p>
        </p:txBody>
      </p:sp>
    </p:spTree>
    <p:extLst>
      <p:ext uri="{BB962C8B-B14F-4D97-AF65-F5344CB8AC3E}">
        <p14:creationId xmlns:p14="http://schemas.microsoft.com/office/powerpoint/2010/main" val="28694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95288" y="981075"/>
            <a:ext cx="7958137"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defRPr sz="4400" b="1">
                <a:solidFill>
                  <a:schemeClr val="tx1"/>
                </a:solidFill>
                <a:latin typeface="Tahoma" pitchFamily="34" charset="0"/>
              </a:defRPr>
            </a:lvl1pPr>
            <a:lvl2pPr marL="742950" indent="-285750">
              <a:defRPr sz="4400" b="1">
                <a:solidFill>
                  <a:schemeClr val="tx1"/>
                </a:solidFill>
                <a:latin typeface="Tahoma" pitchFamily="34" charset="0"/>
              </a:defRPr>
            </a:lvl2pPr>
            <a:lvl3pPr marL="1143000" indent="-228600">
              <a:defRPr sz="4400" b="1">
                <a:solidFill>
                  <a:schemeClr val="tx1"/>
                </a:solidFill>
                <a:latin typeface="Tahoma" pitchFamily="34" charset="0"/>
              </a:defRPr>
            </a:lvl3pPr>
            <a:lvl4pPr marL="1600200" indent="-228600">
              <a:defRPr sz="4400" b="1">
                <a:solidFill>
                  <a:schemeClr val="tx1"/>
                </a:solidFill>
                <a:latin typeface="Tahoma" pitchFamily="34" charset="0"/>
              </a:defRPr>
            </a:lvl4pPr>
            <a:lvl5pPr marL="2057400" indent="-228600">
              <a:defRPr sz="4400" b="1">
                <a:solidFill>
                  <a:schemeClr val="tx1"/>
                </a:solidFill>
                <a:latin typeface="Tahoma" pitchFamily="34" charset="0"/>
              </a:defRPr>
            </a:lvl5pPr>
            <a:lvl6pPr marL="2514600" indent="-228600" eaLnBrk="0" fontAlgn="base" hangingPunct="0">
              <a:spcBef>
                <a:spcPct val="0"/>
              </a:spcBef>
              <a:spcAft>
                <a:spcPct val="0"/>
              </a:spcAft>
              <a:defRPr sz="4400" b="1">
                <a:solidFill>
                  <a:schemeClr val="tx1"/>
                </a:solidFill>
                <a:latin typeface="Tahoma" pitchFamily="34" charset="0"/>
              </a:defRPr>
            </a:lvl6pPr>
            <a:lvl7pPr marL="2971800" indent="-228600" eaLnBrk="0" fontAlgn="base" hangingPunct="0">
              <a:spcBef>
                <a:spcPct val="0"/>
              </a:spcBef>
              <a:spcAft>
                <a:spcPct val="0"/>
              </a:spcAft>
              <a:defRPr sz="4400" b="1">
                <a:solidFill>
                  <a:schemeClr val="tx1"/>
                </a:solidFill>
                <a:latin typeface="Tahoma" pitchFamily="34" charset="0"/>
              </a:defRPr>
            </a:lvl7pPr>
            <a:lvl8pPr marL="3429000" indent="-228600" eaLnBrk="0" fontAlgn="base" hangingPunct="0">
              <a:spcBef>
                <a:spcPct val="0"/>
              </a:spcBef>
              <a:spcAft>
                <a:spcPct val="0"/>
              </a:spcAft>
              <a:defRPr sz="4400" b="1">
                <a:solidFill>
                  <a:schemeClr val="tx1"/>
                </a:solidFill>
                <a:latin typeface="Tahoma" pitchFamily="34" charset="0"/>
              </a:defRPr>
            </a:lvl8pPr>
            <a:lvl9pPr marL="3886200" indent="-228600" eaLnBrk="0" fontAlgn="base" hangingPunct="0">
              <a:spcBef>
                <a:spcPct val="0"/>
              </a:spcBef>
              <a:spcAft>
                <a:spcPct val="0"/>
              </a:spcAft>
              <a:defRPr sz="4400" b="1">
                <a:solidFill>
                  <a:schemeClr val="tx1"/>
                </a:solidFill>
                <a:latin typeface="Tahoma" pitchFamily="34" charset="0"/>
              </a:defRPr>
            </a:lvl9pPr>
          </a:lstStyle>
          <a:p>
            <a:pPr eaLnBrk="1" hangingPunct="1">
              <a:lnSpc>
                <a:spcPct val="145000"/>
              </a:lnSpc>
              <a:spcBef>
                <a:spcPct val="50000"/>
              </a:spcBef>
              <a:buClr>
                <a:srgbClr val="0066CC"/>
              </a:buClr>
              <a:buFont typeface="Wingdings" pitchFamily="2" charset="2"/>
              <a:buChar char="v"/>
            </a:pPr>
            <a:endParaRPr lang="lv-LV" altLang="lv-LV" sz="1500" b="0">
              <a:latin typeface="Arial Narrow" pitchFamily="34" charset="0"/>
            </a:endParaRPr>
          </a:p>
        </p:txBody>
      </p:sp>
      <p:sp>
        <p:nvSpPr>
          <p:cNvPr id="6" name="Title 3"/>
          <p:cNvSpPr>
            <a:spLocks noGrp="1"/>
          </p:cNvSpPr>
          <p:nvPr>
            <p:ph type="title" idx="4294967295"/>
          </p:nvPr>
        </p:nvSpPr>
        <p:spPr>
          <a:xfrm>
            <a:off x="0" y="66675"/>
            <a:ext cx="9144000" cy="549275"/>
          </a:xfrm>
          <a:prstGeom prst="rect">
            <a:avLst/>
          </a:prstGeom>
          <a:noFill/>
        </p:spPr>
        <p:txBody>
          <a:bodyPr>
            <a:normAutofit/>
          </a:bodyPr>
          <a:lstStyle/>
          <a:p>
            <a:pPr algn="l"/>
            <a:r>
              <a:rPr lang="lv-LV" altLang="ko-KR" sz="2400" b="1" cap="small" dirty="0">
                <a:solidFill>
                  <a:schemeClr val="bg1"/>
                </a:solidFill>
                <a:latin typeface="Arial Narrow" panose="020B0606020202030204" pitchFamily="34" charset="0"/>
              </a:rPr>
              <a:t>GALVENIE SECINĀJUMI (1)</a:t>
            </a:r>
            <a:endParaRPr lang="ko-KR" altLang="en-US" sz="2400" b="1" cap="small" dirty="0">
              <a:solidFill>
                <a:schemeClr val="bg1"/>
              </a:solidFill>
              <a:latin typeface="Arial Narrow" panose="020B0606020202030204" pitchFamily="34" charset="0"/>
            </a:endParaRPr>
          </a:p>
        </p:txBody>
      </p:sp>
      <p:sp>
        <p:nvSpPr>
          <p:cNvPr id="5" name="Rectangle 46">
            <a:extLst>
              <a:ext uri="{FF2B5EF4-FFF2-40B4-BE49-F238E27FC236}">
                <a16:creationId xmlns:a16="http://schemas.microsoft.com/office/drawing/2014/main" id="{EE59458F-6C77-49EE-84B3-C83C06580062}"/>
              </a:ext>
            </a:extLst>
          </p:cNvPr>
          <p:cNvSpPr>
            <a:spLocks noRot="1" noChangeArrowheads="1"/>
          </p:cNvSpPr>
          <p:nvPr/>
        </p:nvSpPr>
        <p:spPr bwMode="auto">
          <a:xfrm>
            <a:off x="-16016" y="764704"/>
            <a:ext cx="9160016"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Vairāk nekā puse jeb 53% no visiem aptaujātajiem Ziepniekkalna iedzīvotājiem norāda, ka pamanīja to, ka Ziepniekkalnā,      Ēbelmuižas parkā, atradās Rīgas Domes mobilā kultūrtelpa STROPS, </a:t>
            </a:r>
            <a:r>
              <a:rPr lang="lv-LV" altLang="lv-LV" sz="1400" b="0" noProof="1">
                <a:latin typeface="Arial Narrow" pitchFamily="34" charset="0"/>
              </a:rPr>
              <a:t>bet 45% respondentu to nepamanīja. Novērojama sakarība, ka, pieaugot vecumam, samazinās to respondentu īpatsvars, kuri bija pamanījuši Rīgas Domes mobilo kultūrtelpu STROPS.</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Kultūrtelpas STROPS pasākumi nav pārāk plaši apmeklēti </a:t>
            </a:r>
            <a:r>
              <a:rPr lang="lv-LV" altLang="lv-LV" sz="1400" b="0" noProof="1">
                <a:latin typeface="Arial Narrow" pitchFamily="34" charset="0"/>
              </a:rPr>
              <a:t>– 62% no respondentiem, kuri pamanījuši Ziepniekkalna kultūrtelpu     STROPS norādījuši, ka nav apmeklējuši nevienu no pasākumiem, kuri norisinājās Ziepniekkalna kultūrtelpā STROPS. Tomēr kopumā 24% respondentu ir apmeklējuši kādu no pasākumiem (9% apmeklējuši vienu, 15% apmeklējuši vairākus), savukārt 13% respondentu paši neapmeklēja, taču zina, ka citi ģimenes locekļi tos apmeklēja. Šos pasākumus biežāk apmeklējušas sievietes un respondenti       vecumā no 18 līdz 44 gadiem.</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Trešdaļa (33%) </a:t>
            </a:r>
            <a:r>
              <a:rPr lang="lv-LV" altLang="lv-LV" sz="1400" b="0" noProof="1">
                <a:latin typeface="Arial Narrow" pitchFamily="34" charset="0"/>
              </a:rPr>
              <a:t>no respondentiem, kuri pamanījuši Ziepniekkalna kultūrtelpu STROPS un apmeklējuši kādu no tās pasākumiem,           </a:t>
            </a:r>
            <a:r>
              <a:rPr lang="lv-LV" altLang="lv-LV" sz="1400" noProof="1">
                <a:latin typeface="Arial Narrow" pitchFamily="34" charset="0"/>
              </a:rPr>
              <a:t>informāciju par norisēm kultūrtelpā STROPS ieguvuši no pilsētvides reklāmām, ielu reklāmām,</a:t>
            </a:r>
            <a:r>
              <a:rPr lang="lv-LV" altLang="lv-LV" sz="1400" b="0" noProof="1">
                <a:latin typeface="Arial Narrow" pitchFamily="34" charset="0"/>
              </a:rPr>
              <a:t> 31% no draugiem, radiem vai   paziņām, 28% no STROPA pasākuma programmiņas un 26% respondenti sociālajos medijos (piemēram, Facebook u. c.).</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Ziepniekkalna kultūrtelpā STROPS notikušos pasākumus var kopumā vērtēt kā izdevušos </a:t>
            </a:r>
            <a:r>
              <a:rPr lang="lv-LV" altLang="lv-LV" sz="1400" b="0" noProof="1">
                <a:latin typeface="Arial Narrow" pitchFamily="34" charset="0"/>
              </a:rPr>
              <a:t>–</a:t>
            </a:r>
            <a:r>
              <a:rPr lang="lv-LV" altLang="lv-LV" sz="1400" noProof="1">
                <a:latin typeface="Arial Narrow" pitchFamily="34" charset="0"/>
              </a:rPr>
              <a:t> </a:t>
            </a:r>
            <a:r>
              <a:rPr lang="lv-LV" altLang="lv-LV" sz="1400" b="0" noProof="1">
                <a:latin typeface="Arial Narrow" pitchFamily="34" charset="0"/>
              </a:rPr>
              <a:t>95% apmeklētos pasākumus         novērtē kā kopumā labus (51% izcili, 44% labi), bet 3% novērtē kā apmierinošus. Neviens no respondentiem nevērtē tos slikti vai ļoti  slikti. Norādot to, kas šajos pasākumos nepatika, 2 respondenti atzīst, ka apmeklētajos pasākumos vajadzējis vairāk sēdvietu.</a:t>
            </a:r>
          </a:p>
          <a:p>
            <a:pPr marL="285750" indent="-285750" algn="just">
              <a:buClr>
                <a:srgbClr val="CC3300"/>
              </a:buClr>
              <a:buSzPct val="70000"/>
              <a:buFont typeface="Wingdings" panose="05000000000000000000" pitchFamily="2" charset="2"/>
              <a:buChar char="Ø"/>
            </a:pPr>
            <a:endParaRPr lang="lv-LV" altLang="lv-LV" sz="1400" b="0" noProof="1">
              <a:solidFill>
                <a:srgbClr val="C00000"/>
              </a:solidFill>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b="0" noProof="1">
                <a:latin typeface="Arial Narrow" pitchFamily="34" charset="0"/>
              </a:rPr>
              <a:t>No tiem respondentiem, kuri pamanījuši Ziepniekkalna kultūrtelpu STROPS un apmeklējuši kādu no tās pasākumiem, </a:t>
            </a:r>
            <a:r>
              <a:rPr lang="lv-LV" altLang="lv-LV" sz="1400" noProof="1">
                <a:latin typeface="Arial Narrow" pitchFamily="34" charset="0"/>
              </a:rPr>
              <a:t>80% norāda, ka kultūrtelpa STROPS nav mainījusi viņu paradumus apmeklēt kultūras pasākumus ārpus savas apkaimes robežām.                 </a:t>
            </a:r>
            <a:r>
              <a:rPr lang="lv-LV" altLang="lv-LV" sz="1400" b="0" noProof="1">
                <a:latin typeface="Arial Narrow" pitchFamily="34" charset="0"/>
              </a:rPr>
              <a:t>10% norāda, ka, pateicoties STROPAM, pasākumus ārpus Ziepniekkalna apmeklē biežāk, savukārt tāds pats respondentu īpatsvars   norāda, ka kopš Ziepniekkalnā notiek pasākumi, uz kultūras pasākumiem ārpus savas apkaimes brauc retāk.</a:t>
            </a:r>
          </a:p>
          <a:p>
            <a:pPr algn="just">
              <a:buClr>
                <a:srgbClr val="CC3300"/>
              </a:buClr>
              <a:buSzPct val="70000"/>
            </a:pPr>
            <a:endParaRPr lang="lv-LV" altLang="lv-LV" sz="1400" b="0" noProof="1">
              <a:latin typeface="Arial Narrow" pitchFamily="34" charset="0"/>
            </a:endParaRPr>
          </a:p>
        </p:txBody>
      </p:sp>
    </p:spTree>
    <p:extLst>
      <p:ext uri="{BB962C8B-B14F-4D97-AF65-F5344CB8AC3E}">
        <p14:creationId xmlns:p14="http://schemas.microsoft.com/office/powerpoint/2010/main" val="16280993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95288" y="981075"/>
            <a:ext cx="7958137"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defRPr sz="4400" b="1">
                <a:solidFill>
                  <a:schemeClr val="tx1"/>
                </a:solidFill>
                <a:latin typeface="Tahoma" pitchFamily="34" charset="0"/>
              </a:defRPr>
            </a:lvl1pPr>
            <a:lvl2pPr marL="742950" indent="-285750">
              <a:defRPr sz="4400" b="1">
                <a:solidFill>
                  <a:schemeClr val="tx1"/>
                </a:solidFill>
                <a:latin typeface="Tahoma" pitchFamily="34" charset="0"/>
              </a:defRPr>
            </a:lvl2pPr>
            <a:lvl3pPr marL="1143000" indent="-228600">
              <a:defRPr sz="4400" b="1">
                <a:solidFill>
                  <a:schemeClr val="tx1"/>
                </a:solidFill>
                <a:latin typeface="Tahoma" pitchFamily="34" charset="0"/>
              </a:defRPr>
            </a:lvl3pPr>
            <a:lvl4pPr marL="1600200" indent="-228600">
              <a:defRPr sz="4400" b="1">
                <a:solidFill>
                  <a:schemeClr val="tx1"/>
                </a:solidFill>
                <a:latin typeface="Tahoma" pitchFamily="34" charset="0"/>
              </a:defRPr>
            </a:lvl4pPr>
            <a:lvl5pPr marL="2057400" indent="-228600">
              <a:defRPr sz="4400" b="1">
                <a:solidFill>
                  <a:schemeClr val="tx1"/>
                </a:solidFill>
                <a:latin typeface="Tahoma" pitchFamily="34" charset="0"/>
              </a:defRPr>
            </a:lvl5pPr>
            <a:lvl6pPr marL="2514600" indent="-228600" eaLnBrk="0" fontAlgn="base" hangingPunct="0">
              <a:spcBef>
                <a:spcPct val="0"/>
              </a:spcBef>
              <a:spcAft>
                <a:spcPct val="0"/>
              </a:spcAft>
              <a:defRPr sz="4400" b="1">
                <a:solidFill>
                  <a:schemeClr val="tx1"/>
                </a:solidFill>
                <a:latin typeface="Tahoma" pitchFamily="34" charset="0"/>
              </a:defRPr>
            </a:lvl6pPr>
            <a:lvl7pPr marL="2971800" indent="-228600" eaLnBrk="0" fontAlgn="base" hangingPunct="0">
              <a:spcBef>
                <a:spcPct val="0"/>
              </a:spcBef>
              <a:spcAft>
                <a:spcPct val="0"/>
              </a:spcAft>
              <a:defRPr sz="4400" b="1">
                <a:solidFill>
                  <a:schemeClr val="tx1"/>
                </a:solidFill>
                <a:latin typeface="Tahoma" pitchFamily="34" charset="0"/>
              </a:defRPr>
            </a:lvl7pPr>
            <a:lvl8pPr marL="3429000" indent="-228600" eaLnBrk="0" fontAlgn="base" hangingPunct="0">
              <a:spcBef>
                <a:spcPct val="0"/>
              </a:spcBef>
              <a:spcAft>
                <a:spcPct val="0"/>
              </a:spcAft>
              <a:defRPr sz="4400" b="1">
                <a:solidFill>
                  <a:schemeClr val="tx1"/>
                </a:solidFill>
                <a:latin typeface="Tahoma" pitchFamily="34" charset="0"/>
              </a:defRPr>
            </a:lvl8pPr>
            <a:lvl9pPr marL="3886200" indent="-228600" eaLnBrk="0" fontAlgn="base" hangingPunct="0">
              <a:spcBef>
                <a:spcPct val="0"/>
              </a:spcBef>
              <a:spcAft>
                <a:spcPct val="0"/>
              </a:spcAft>
              <a:defRPr sz="4400" b="1">
                <a:solidFill>
                  <a:schemeClr val="tx1"/>
                </a:solidFill>
                <a:latin typeface="Tahoma" pitchFamily="34" charset="0"/>
              </a:defRPr>
            </a:lvl9pPr>
          </a:lstStyle>
          <a:p>
            <a:pPr eaLnBrk="1" hangingPunct="1">
              <a:lnSpc>
                <a:spcPct val="145000"/>
              </a:lnSpc>
              <a:spcBef>
                <a:spcPct val="50000"/>
              </a:spcBef>
              <a:buClr>
                <a:srgbClr val="0066CC"/>
              </a:buClr>
              <a:buFont typeface="Wingdings" pitchFamily="2" charset="2"/>
              <a:buChar char="v"/>
            </a:pPr>
            <a:endParaRPr lang="lv-LV" altLang="lv-LV" sz="1500" b="0">
              <a:latin typeface="Arial Narrow" pitchFamily="34" charset="0"/>
            </a:endParaRPr>
          </a:p>
        </p:txBody>
      </p:sp>
      <p:sp>
        <p:nvSpPr>
          <p:cNvPr id="6" name="Title 3"/>
          <p:cNvSpPr>
            <a:spLocks noGrp="1"/>
          </p:cNvSpPr>
          <p:nvPr>
            <p:ph type="title" idx="4294967295"/>
          </p:nvPr>
        </p:nvSpPr>
        <p:spPr>
          <a:xfrm>
            <a:off x="0" y="63378"/>
            <a:ext cx="9144000" cy="549275"/>
          </a:xfrm>
          <a:prstGeom prst="rect">
            <a:avLst/>
          </a:prstGeom>
          <a:noFill/>
        </p:spPr>
        <p:txBody>
          <a:bodyPr>
            <a:normAutofit/>
          </a:bodyPr>
          <a:lstStyle/>
          <a:p>
            <a:pPr algn="l"/>
            <a:r>
              <a:rPr lang="lv-LV" altLang="ko-KR" sz="2400" b="1" cap="small" dirty="0">
                <a:solidFill>
                  <a:schemeClr val="bg1"/>
                </a:solidFill>
                <a:latin typeface="Arial Narrow" panose="020B0606020202030204" pitchFamily="34" charset="0"/>
              </a:rPr>
              <a:t>GALVENIE SECINĀJUMI (2)</a:t>
            </a:r>
            <a:endParaRPr lang="ko-KR" altLang="en-US" sz="2400" b="1" cap="small" dirty="0">
              <a:solidFill>
                <a:schemeClr val="bg1"/>
              </a:solidFill>
              <a:latin typeface="Arial Narrow" panose="020B0606020202030204" pitchFamily="34" charset="0"/>
            </a:endParaRPr>
          </a:p>
        </p:txBody>
      </p:sp>
      <p:sp>
        <p:nvSpPr>
          <p:cNvPr id="7" name="Rectangle 46">
            <a:extLst>
              <a:ext uri="{FF2B5EF4-FFF2-40B4-BE49-F238E27FC236}">
                <a16:creationId xmlns:a16="http://schemas.microsoft.com/office/drawing/2014/main" id="{48285B3B-7AD0-4E4C-88C3-9A0455066A7C}"/>
              </a:ext>
            </a:extLst>
          </p:cNvPr>
          <p:cNvSpPr>
            <a:spLocks noRot="1" noChangeArrowheads="1"/>
          </p:cNvSpPr>
          <p:nvPr/>
        </p:nvSpPr>
        <p:spPr bwMode="auto">
          <a:xfrm>
            <a:off x="-16016" y="981075"/>
            <a:ext cx="9160016" cy="571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marL="285750" indent="-285750" algn="just">
              <a:buClr>
                <a:srgbClr val="CC3300"/>
              </a:buClr>
              <a:buSzPct val="70000"/>
              <a:buFont typeface="Wingdings" panose="05000000000000000000" pitchFamily="2" charset="2"/>
              <a:buChar char="Ø"/>
            </a:pPr>
            <a:r>
              <a:rPr lang="lv-LV" altLang="lv-LV" sz="1400" b="0" noProof="1">
                <a:latin typeface="Arial Narrow" pitchFamily="34" charset="0"/>
              </a:rPr>
              <a:t>Lielākā daļa (85%) respondentu</a:t>
            </a:r>
            <a:r>
              <a:rPr lang="lv-LV" altLang="lv-LV" sz="1400" noProof="1">
                <a:latin typeface="Arial Narrow" pitchFamily="34" charset="0"/>
              </a:rPr>
              <a:t>, </a:t>
            </a:r>
            <a:r>
              <a:rPr lang="lv-LV" altLang="lv-LV" sz="1400" b="0" noProof="1">
                <a:latin typeface="Arial Narrow" pitchFamily="34" charset="0"/>
              </a:rPr>
              <a:t>kuri pamanījuši Ziepniekkalna kultūrtelpu STROPS un apmeklējuši kādu no tās pasākumiem,               kopumā piekrīt (drīzāk piekrīt 31%, pilnībā piekrīt 54%) tam, ka, </a:t>
            </a:r>
            <a:r>
              <a:rPr lang="lv-LV" altLang="lv-LV" sz="1400" noProof="1">
                <a:latin typeface="Arial Narrow" pitchFamily="34" charset="0"/>
              </a:rPr>
              <a:t>pateicoties kultūrtelpai STROPS, Ēbelmuižas parks ir kļuvis par                    populārāku apkaimes iedzīvotāju atpūtas vietu. </a:t>
            </a:r>
            <a:r>
              <a:rPr lang="lv-LV" altLang="lv-LV" sz="1400" b="0" noProof="1">
                <a:latin typeface="Arial Narrow" pitchFamily="34" charset="0"/>
              </a:rPr>
              <a:t>82% respondentu kopumā piekrīt (drīzāk piekrīt 28%, pilnībā piekrīt 54%), ka,                   pateicoties  kultūrtelpai STROPS, </a:t>
            </a:r>
            <a:r>
              <a:rPr lang="lv-LV" altLang="lv-LV" sz="1400" noProof="1">
                <a:latin typeface="Arial Narrow" pitchFamily="34" charset="0"/>
              </a:rPr>
              <a:t>ikdienas dzīve Ziepniekkalnā ir kļuvusi interesantāka</a:t>
            </a:r>
            <a:r>
              <a:rPr lang="lv-LV" altLang="lv-LV" sz="1400" b="0" noProof="1">
                <a:latin typeface="Arial Narrow" pitchFamily="34" charset="0"/>
              </a:rPr>
              <a:t>, bet nedaudz vairāk kā puse respondentu  (51%) kopumā piekrīt (28% drīzāk piekrīt, 23% pilnībā piekrīt), ka, pateicoties kultūrtelpai STROPS, </a:t>
            </a:r>
            <a:r>
              <a:rPr lang="lv-LV" altLang="lv-LV" sz="1400" noProof="1">
                <a:latin typeface="Arial Narrow" pitchFamily="34" charset="0"/>
              </a:rPr>
              <a:t>ir labāk iepazinuši citus                    Ziepniekkalna iedzīvotājus</a:t>
            </a:r>
            <a:r>
              <a:rPr lang="lv-LV" altLang="lv-LV" sz="1400" b="0" noProof="1">
                <a:latin typeface="Arial Narrow" pitchFamily="34" charset="0"/>
              </a:rPr>
              <a:t> – savas apkaimes kaimiņus.</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Respondenti visbiežāk norāda, ka būtu interese apmeklēt šādus kultūras pasākumus, </a:t>
            </a:r>
            <a:r>
              <a:rPr lang="lv-LV" altLang="lv-LV" sz="1400" b="0" noProof="1">
                <a:latin typeface="Arial Narrow" pitchFamily="34" charset="0"/>
              </a:rPr>
              <a:t>ja tie notiktu Ziepniekkalna mobilajā         kultūrtelpā STROPS: </a:t>
            </a:r>
          </a:p>
          <a:p>
            <a:pPr marL="1028700" lvl="1" algn="just">
              <a:buClr>
                <a:srgbClr val="CC3300"/>
              </a:buClr>
              <a:buSzPct val="70000"/>
              <a:buFont typeface="Arial" panose="020B0604020202020204" pitchFamily="34" charset="0"/>
              <a:buChar char="•"/>
            </a:pPr>
            <a:r>
              <a:rPr lang="lv-LV" altLang="lv-LV" sz="1400" b="0" noProof="1">
                <a:latin typeface="Arial Narrow" pitchFamily="34" charset="0"/>
              </a:rPr>
              <a:t>Populāru mūziķu koncerti (80%);</a:t>
            </a:r>
          </a:p>
          <a:p>
            <a:pPr marL="1028700" lvl="1" algn="just">
              <a:buClr>
                <a:srgbClr val="CC3300"/>
              </a:buClr>
              <a:buSzPct val="70000"/>
              <a:buFont typeface="Arial" panose="020B0604020202020204" pitchFamily="34" charset="0"/>
              <a:buChar char="•"/>
            </a:pPr>
            <a:r>
              <a:rPr lang="lv-LV" altLang="lv-LV" sz="1400" b="0" noProof="1">
                <a:latin typeface="Arial Narrow" pitchFamily="34" charset="0"/>
              </a:rPr>
              <a:t>Gadskārtu svinēšana (66%);</a:t>
            </a:r>
          </a:p>
          <a:p>
            <a:pPr marL="1028700" lvl="1" algn="just">
              <a:buClr>
                <a:srgbClr val="CC3300"/>
              </a:buClr>
              <a:buSzPct val="70000"/>
              <a:buFont typeface="Arial" panose="020B0604020202020204" pitchFamily="34" charset="0"/>
              <a:buChar char="•"/>
            </a:pPr>
            <a:r>
              <a:rPr lang="lv-LV" altLang="lv-LV" sz="1400" b="0" noProof="1">
                <a:latin typeface="Arial Narrow" pitchFamily="34" charset="0"/>
              </a:rPr>
              <a:t>Improvizācijas teātris “Stand-up” (55%);</a:t>
            </a:r>
          </a:p>
          <a:p>
            <a:pPr marL="1028700" lvl="1" algn="just">
              <a:buClr>
                <a:srgbClr val="CC3300"/>
              </a:buClr>
              <a:buSzPct val="70000"/>
              <a:buFont typeface="Arial" panose="020B0604020202020204" pitchFamily="34" charset="0"/>
              <a:buChar char="•"/>
            </a:pPr>
            <a:r>
              <a:rPr lang="lv-LV" altLang="lv-LV" sz="1400" b="0" noProof="1">
                <a:latin typeface="Arial Narrow" pitchFamily="34" charset="0"/>
              </a:rPr>
              <a:t>Pasākumi ģimenēm ar bērniem (53%).</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b="0" noProof="1">
                <a:latin typeface="Arial Narrow" pitchFamily="34" charset="0"/>
              </a:rPr>
              <a:t>No aptaujātajiem respondentiem </a:t>
            </a:r>
            <a:r>
              <a:rPr lang="lv-LV" altLang="lv-LV" sz="1400" noProof="1">
                <a:latin typeface="Arial Narrow" pitchFamily="34" charset="0"/>
              </a:rPr>
              <a:t>lielākā daļa (74%) pēdējā gada laikā ir apmeklējuši gaismas festivālu “Staro Rīga”, 60%              apmeklējuši Rīgas svētku pasākumus </a:t>
            </a:r>
            <a:r>
              <a:rPr lang="lv-LV" altLang="lv-LV" sz="1400" b="0" noProof="1">
                <a:latin typeface="Arial Narrow" pitchFamily="34" charset="0"/>
              </a:rPr>
              <a:t>(t. i., pilsētas svētkus augustā), </a:t>
            </a:r>
            <a:r>
              <a:rPr lang="lv-LV" altLang="lv-LV" sz="1400" noProof="1">
                <a:latin typeface="Arial Narrow" pitchFamily="34" charset="0"/>
              </a:rPr>
              <a:t>57% apmeklējuši Latvijas Republikas proklamēšanas        dienai veltītos pasākumus, </a:t>
            </a:r>
            <a:r>
              <a:rPr lang="lv-LV" altLang="lv-LV" sz="1400" b="0" noProof="1">
                <a:latin typeface="Arial Narrow" pitchFamily="34" charset="0"/>
              </a:rPr>
              <a:t>30% apmeklējuši LĪGO dienu, Jāņu nakti Daugavmalā un Dzegužkalnā, 25% apmeklējuši gadumijas      pasākumu un uguņošanu Daugavmalā un 19% apmeklējuši mūsdienu kultūras forumu “Baltā Nakts”.</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noProof="1">
                <a:latin typeface="Arial Narrow" pitchFamily="34" charset="0"/>
              </a:rPr>
              <a:t>Kopš 2018. gada Lucavsalā iedzīvotājiem ir pieejama Rīgas Centrālās bibliotēkas Pludmales lasītava, tomēr 57%                     respondentu atzīst, ka lasītavu nav pamanījuši, </a:t>
            </a:r>
            <a:r>
              <a:rPr lang="lv-LV" altLang="lv-LV" sz="1400" b="0" noProof="1">
                <a:latin typeface="Arial Narrow" pitchFamily="34" charset="0"/>
              </a:rPr>
              <a:t>savukārt to pamanījuši ir 43% respondentu. Lasītavu vairāk pamanījušas sievietes, respondenti vecumā no 18 līdz 44 gadiem, kā arī respondenti, kuriem sarunvaloda ģimenē ir krievu. Novērojama sakarība, ka,            pieaugot izglītības līmenim, palielinās to respondentu īpatsvars, kuri nav pamanījuši lasītavu.</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285750" indent="-285750" algn="just">
              <a:buClr>
                <a:srgbClr val="CC3300"/>
              </a:buClr>
              <a:buSzPct val="70000"/>
              <a:buFont typeface="Wingdings" panose="05000000000000000000" pitchFamily="2" charset="2"/>
              <a:buChar char="Ø"/>
            </a:pPr>
            <a:r>
              <a:rPr lang="lv-LV" altLang="lv-LV" sz="1400" b="0" noProof="1">
                <a:latin typeface="Arial Narrow" pitchFamily="34" charset="0"/>
              </a:rPr>
              <a:t>No tiem respondentiem, kuri pamanījuši to, ka iedzīvotājiem pieejama Rīgas Centrālās bibliotēkas Pludmales lasītava, </a:t>
            </a:r>
            <a:r>
              <a:rPr lang="lv-LV" altLang="lv-LV" sz="1400" noProof="1">
                <a:latin typeface="Arial Narrow" pitchFamily="34" charset="0"/>
              </a:rPr>
              <a:t>kopumā 24%   ir apmeklējuši šo lasītavu (9% vienu reizi, 15% vairākas reizes), </a:t>
            </a:r>
            <a:r>
              <a:rPr lang="lv-LV" altLang="lv-LV" sz="1400" b="0" noProof="1">
                <a:latin typeface="Arial Narrow" pitchFamily="34" charset="0"/>
              </a:rPr>
              <a:t>7% norāda, ka paši nav apmeklējuši, taču zina, ka citi ģimenes     locekļi tos apmeklēja, savukārt divas trešdaļas (67%) respondentu norāda, ka nav to apmeklējuši.</a:t>
            </a:r>
          </a:p>
          <a:p>
            <a:pPr marL="285750" indent="-285750" algn="just">
              <a:buClr>
                <a:srgbClr val="CC3300"/>
              </a:buClr>
              <a:buSzPct val="70000"/>
              <a:buFont typeface="Wingdings" panose="05000000000000000000" pitchFamily="2" charset="2"/>
              <a:buChar char="Ø"/>
            </a:pPr>
            <a:endParaRPr lang="lv-LV" altLang="lv-LV" sz="1400" b="0" noProof="1">
              <a:latin typeface="Arial Narrow" pitchFamily="34" charset="0"/>
            </a:endParaRPr>
          </a:p>
          <a:p>
            <a:pPr marL="1028700" lvl="1" algn="just">
              <a:buClr>
                <a:srgbClr val="CC3300"/>
              </a:buClr>
              <a:buSzPct val="70000"/>
              <a:buFont typeface="Arial" panose="020B0604020202020204" pitchFamily="34" charset="0"/>
              <a:buChar char="•"/>
            </a:pPr>
            <a:endParaRPr lang="lv-LV" altLang="lv-LV" sz="1400" b="0" noProof="1">
              <a:solidFill>
                <a:srgbClr val="C00000"/>
              </a:solidFill>
              <a:latin typeface="Arial Narrow" pitchFamily="34" charset="0"/>
            </a:endParaRPr>
          </a:p>
        </p:txBody>
      </p:sp>
    </p:spTree>
    <p:extLst>
      <p:ext uri="{BB962C8B-B14F-4D97-AF65-F5344CB8AC3E}">
        <p14:creationId xmlns:p14="http://schemas.microsoft.com/office/powerpoint/2010/main" val="194999015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8B7B3708-D4A5-4979-A88D-300D81D750CB}"/>
              </a:ext>
            </a:extLst>
          </p:cNvPr>
          <p:cNvSpPr/>
          <p:nvPr/>
        </p:nvSpPr>
        <p:spPr bwMode="auto">
          <a:xfrm>
            <a:off x="4067944" y="2348880"/>
            <a:ext cx="4824536" cy="1152128"/>
          </a:xfrm>
          <a:prstGeom prst="roundRect">
            <a:avLst/>
          </a:prstGeom>
          <a:no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44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44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44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44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4400" b="1" kern="1200">
                <a:solidFill>
                  <a:schemeClr val="tx1"/>
                </a:solidFill>
                <a:latin typeface="Tahoma" pitchFamily="34" charset="0"/>
                <a:ea typeface="+mn-ea"/>
                <a:cs typeface="+mn-cs"/>
              </a:defRPr>
            </a:lvl5pPr>
            <a:lvl6pPr marL="2286000" algn="l" defTabSz="914400" rtl="0" eaLnBrk="1" latinLnBrk="0" hangingPunct="1">
              <a:defRPr sz="4400" b="1" kern="1200">
                <a:solidFill>
                  <a:schemeClr val="tx1"/>
                </a:solidFill>
                <a:latin typeface="Tahoma" pitchFamily="34" charset="0"/>
                <a:ea typeface="+mn-ea"/>
                <a:cs typeface="+mn-cs"/>
              </a:defRPr>
            </a:lvl6pPr>
            <a:lvl7pPr marL="2743200" algn="l" defTabSz="914400" rtl="0" eaLnBrk="1" latinLnBrk="0" hangingPunct="1">
              <a:defRPr sz="4400" b="1" kern="1200">
                <a:solidFill>
                  <a:schemeClr val="tx1"/>
                </a:solidFill>
                <a:latin typeface="Tahoma" pitchFamily="34" charset="0"/>
                <a:ea typeface="+mn-ea"/>
                <a:cs typeface="+mn-cs"/>
              </a:defRPr>
            </a:lvl7pPr>
            <a:lvl8pPr marL="3200400" algn="l" defTabSz="914400" rtl="0" eaLnBrk="1" latinLnBrk="0" hangingPunct="1">
              <a:defRPr sz="4400" b="1" kern="1200">
                <a:solidFill>
                  <a:schemeClr val="tx1"/>
                </a:solidFill>
                <a:latin typeface="Tahoma" pitchFamily="34" charset="0"/>
                <a:ea typeface="+mn-ea"/>
                <a:cs typeface="+mn-cs"/>
              </a:defRPr>
            </a:lvl8pPr>
            <a:lvl9pPr marL="3657600" algn="l" defTabSz="914400" rtl="0" eaLnBrk="1" latinLnBrk="0" hangingPunct="1">
              <a:defRPr sz="4400" b="1" kern="1200">
                <a:solidFill>
                  <a:schemeClr val="tx1"/>
                </a:solidFill>
                <a:latin typeface="Tahoma" pitchFamily="34" charset="0"/>
                <a:ea typeface="+mn-ea"/>
                <a:cs typeface="+mn-cs"/>
              </a:defRPr>
            </a:lvl9pPr>
          </a:lstStyle>
          <a:p>
            <a:pPr algn="ctr" eaLnBrk="1" hangingPunct="1">
              <a:lnSpc>
                <a:spcPct val="150000"/>
              </a:lnSpc>
            </a:pPr>
            <a:r>
              <a:rPr lang="lv-LV" altLang="lv-LV" cap="all" dirty="0">
                <a:solidFill>
                  <a:schemeClr val="bg1"/>
                </a:solidFill>
                <a:latin typeface="Arial Narrow" pitchFamily="34" charset="0"/>
              </a:rPr>
              <a:t>GALVENIE Rezultāti</a:t>
            </a:r>
            <a:endParaRPr lang="en-US" altLang="lv-LV" cap="all" dirty="0">
              <a:solidFill>
                <a:schemeClr val="bg1"/>
              </a:solidFill>
              <a:latin typeface="Arial Narrow" pitchFamily="34" charset="0"/>
            </a:endParaRPr>
          </a:p>
        </p:txBody>
      </p:sp>
    </p:spTree>
    <p:extLst>
      <p:ext uri="{BB962C8B-B14F-4D97-AF65-F5344CB8AC3E}">
        <p14:creationId xmlns:p14="http://schemas.microsoft.com/office/powerpoint/2010/main" val="343032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FB3FCD3E-B0CE-4213-8D2A-8F722B9768C6}"/>
              </a:ext>
            </a:extLst>
          </p:cNvPr>
          <p:cNvGraphicFramePr>
            <a:graphicFrameLocks/>
          </p:cNvGraphicFramePr>
          <p:nvPr>
            <p:extLst>
              <p:ext uri="{D42A27DB-BD31-4B8C-83A1-F6EECF244321}">
                <p14:modId xmlns:p14="http://schemas.microsoft.com/office/powerpoint/2010/main" val="766002055"/>
              </p:ext>
            </p:extLst>
          </p:nvPr>
        </p:nvGraphicFramePr>
        <p:xfrm>
          <a:off x="467544" y="1268760"/>
          <a:ext cx="7920880" cy="491679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idx="4294967295"/>
          </p:nvPr>
        </p:nvSpPr>
        <p:spPr>
          <a:xfrm>
            <a:off x="-4199" y="89412"/>
            <a:ext cx="7588250" cy="687950"/>
          </a:xfrm>
          <a:prstGeom prst="rect">
            <a:avLst/>
          </a:prstGeom>
          <a:noFill/>
        </p:spPr>
        <p:txBody>
          <a:bodyPr>
            <a:normAutofit/>
          </a:bodyPr>
          <a:lstStyle/>
          <a:p>
            <a:pPr algn="l"/>
            <a:r>
              <a:rPr lang="lv-LV" altLang="ko-KR" sz="2400" b="1" cap="all" dirty="0">
                <a:solidFill>
                  <a:schemeClr val="bg1"/>
                </a:solidFill>
                <a:latin typeface="Arial Narrow" panose="020B0606020202030204" pitchFamily="34" charset="0"/>
              </a:rPr>
              <a:t>1. Kultūrtelpas STROPS pamanīšana</a:t>
            </a:r>
            <a:endParaRPr lang="ko-KR" altLang="en-US" sz="2400" b="1" cap="all" dirty="0">
              <a:solidFill>
                <a:schemeClr val="bg1"/>
              </a:solidFill>
              <a:latin typeface="Arial Narrow" panose="020B0606020202030204" pitchFamily="34" charset="0"/>
            </a:endParaRPr>
          </a:p>
        </p:txBody>
      </p:sp>
      <p:sp>
        <p:nvSpPr>
          <p:cNvPr id="6" name="Rectangle 46">
            <a:extLst>
              <a:ext uri="{FF2B5EF4-FFF2-40B4-BE49-F238E27FC236}">
                <a16:creationId xmlns:a16="http://schemas.microsoft.com/office/drawing/2014/main" id="{AAB38CA5-E4DE-4EF9-9BA9-7F2155D7922D}"/>
              </a:ext>
            </a:extLst>
          </p:cNvPr>
          <p:cNvSpPr>
            <a:spLocks noRot="1" noChangeArrowheads="1"/>
          </p:cNvSpPr>
          <p:nvPr/>
        </p:nvSpPr>
        <p:spPr bwMode="auto">
          <a:xfrm>
            <a:off x="-4199" y="6185553"/>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US" altLang="lv-LV" b="0" i="1" noProof="1">
                <a:latin typeface="Arial" charset="0"/>
                <a:cs typeface="Arial" charset="0"/>
              </a:rPr>
              <a:t>Bāze: visi respondenti, n=</a:t>
            </a:r>
            <a:r>
              <a:rPr lang="lv-LV" altLang="lv-LV" b="0" i="1" noProof="1">
                <a:latin typeface="Arial" charset="0"/>
                <a:cs typeface="Arial" charset="0"/>
              </a:rPr>
              <a:t>305</a:t>
            </a:r>
            <a:endParaRPr lang="en-US" altLang="lv-LV" b="0" i="1" noProof="1">
              <a:latin typeface="Arial" charset="0"/>
              <a:cs typeface="Arial" charset="0"/>
            </a:endParaRPr>
          </a:p>
        </p:txBody>
      </p:sp>
      <p:sp>
        <p:nvSpPr>
          <p:cNvPr id="5" name="Rectangle 45">
            <a:extLst>
              <a:ext uri="{FF2B5EF4-FFF2-40B4-BE49-F238E27FC236}">
                <a16:creationId xmlns:a16="http://schemas.microsoft.com/office/drawing/2014/main" id="{7FFE2E53-6338-4B35-86BF-E5CA45DC84DE}"/>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«A2. 2018. un 2019. gadā Ziepniekkalnā, </a:t>
            </a:r>
            <a:r>
              <a:rPr lang="lv-LV" altLang="lv-LV" sz="1400" b="0" i="1" kern="0" dirty="0" err="1">
                <a:latin typeface="Arial" charset="0"/>
                <a:cs typeface="Arial" charset="0"/>
              </a:rPr>
              <a:t>Ēbelmuižas</a:t>
            </a:r>
            <a:r>
              <a:rPr lang="lv-LV" altLang="lv-LV" sz="1400" b="0" i="1" kern="0" dirty="0">
                <a:latin typeface="Arial" charset="0"/>
                <a:cs typeface="Arial" charset="0"/>
              </a:rPr>
              <a:t> parkā, (t. i., pie Valdeķu un Graudu ielas krustojuma) atradās Rīgas Domes mobilā kultūrtelpa STROPS. Vai Jūs bijāt pamanījis/-</a:t>
            </a:r>
            <a:r>
              <a:rPr lang="lv-LV" altLang="lv-LV" sz="1400" b="0" i="1" kern="0" dirty="0" err="1">
                <a:latin typeface="Arial" charset="0"/>
                <a:cs typeface="Arial" charset="0"/>
              </a:rPr>
              <a:t>usi</a:t>
            </a:r>
            <a:r>
              <a:rPr lang="lv-LV" altLang="lv-LV" sz="1400" b="0" i="1" kern="0" dirty="0">
                <a:latin typeface="Arial" charset="0"/>
                <a:cs typeface="Arial" charset="0"/>
              </a:rPr>
              <a:t> šo projektu?»</a:t>
            </a:r>
            <a:endParaRPr kumimoji="0" lang="lv-LV" altLang="lv-LV" sz="1400" b="0" i="1" u="none" strike="noStrike" kern="0" spc="0" normalizeH="0" noProof="0" dirty="0">
              <a:ln>
                <a:noFill/>
              </a:ln>
              <a:effectLst/>
              <a:uLnTx/>
              <a:uFillTx/>
              <a:latin typeface="Arial" charset="0"/>
              <a:cs typeface="Arial" charset="0"/>
            </a:endParaRPr>
          </a:p>
        </p:txBody>
      </p:sp>
    </p:spTree>
    <p:extLst>
      <p:ext uri="{BB962C8B-B14F-4D97-AF65-F5344CB8AC3E}">
        <p14:creationId xmlns:p14="http://schemas.microsoft.com/office/powerpoint/2010/main" val="1687756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6">
            <a:extLst>
              <a:ext uri="{FF2B5EF4-FFF2-40B4-BE49-F238E27FC236}">
                <a16:creationId xmlns:a16="http://schemas.microsoft.com/office/drawing/2014/main" id="{D7EBD989-805D-4897-96CF-912DC6BDF13E}"/>
              </a:ext>
            </a:extLst>
          </p:cNvPr>
          <p:cNvSpPr>
            <a:spLocks noRot="1" noChangeArrowheads="1"/>
          </p:cNvSpPr>
          <p:nvPr/>
        </p:nvSpPr>
        <p:spPr bwMode="auto">
          <a:xfrm>
            <a:off x="-4199" y="6309320"/>
            <a:ext cx="9160016"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4400" b="1">
                <a:solidFill>
                  <a:schemeClr val="tx1"/>
                </a:solidFill>
                <a:latin typeface="Tahoma" panose="020B0604030504040204" pitchFamily="34" charset="0"/>
                <a:cs typeface="Arial" panose="020B0604020202020204" pitchFamily="34" charset="0"/>
              </a:defRPr>
            </a:lvl1pPr>
            <a:lvl2pPr marL="742950" indent="-285750" eaLnBrk="0" hangingPunct="0">
              <a:defRPr sz="4400" b="1">
                <a:solidFill>
                  <a:schemeClr val="tx1"/>
                </a:solidFill>
                <a:latin typeface="Tahoma" panose="020B0604030504040204" pitchFamily="34" charset="0"/>
                <a:cs typeface="Arial" panose="020B0604020202020204" pitchFamily="34" charset="0"/>
              </a:defRPr>
            </a:lvl2pPr>
            <a:lvl3pPr marL="1143000" indent="-228600" eaLnBrk="0" hangingPunct="0">
              <a:defRPr sz="4400" b="1">
                <a:solidFill>
                  <a:schemeClr val="tx1"/>
                </a:solidFill>
                <a:latin typeface="Tahoma" panose="020B0604030504040204" pitchFamily="34" charset="0"/>
                <a:cs typeface="Arial" panose="020B0604020202020204" pitchFamily="34" charset="0"/>
              </a:defRPr>
            </a:lvl3pPr>
            <a:lvl4pPr marL="1600200" indent="-228600" eaLnBrk="0" hangingPunct="0">
              <a:defRPr sz="4400" b="1">
                <a:solidFill>
                  <a:schemeClr val="tx1"/>
                </a:solidFill>
                <a:latin typeface="Tahoma" panose="020B0604030504040204" pitchFamily="34" charset="0"/>
                <a:cs typeface="Arial" panose="020B0604020202020204" pitchFamily="34" charset="0"/>
              </a:defRPr>
            </a:lvl4pPr>
            <a:lvl5pPr marL="2057400" indent="-228600" eaLnBrk="0" hangingPunct="0">
              <a:defRPr sz="4400"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4400" b="1">
                <a:solidFill>
                  <a:schemeClr val="tx1"/>
                </a:solidFill>
                <a:latin typeface="Tahoma" panose="020B0604030504040204" pitchFamily="34" charset="0"/>
                <a:cs typeface="Arial" panose="020B0604020202020204" pitchFamily="34" charset="0"/>
              </a:defRPr>
            </a:lvl9pPr>
          </a:lstStyle>
          <a:p>
            <a:pPr algn="ctr" eaLnBrk="1" fontAlgn="base" latinLnBrk="0" hangingPunct="1">
              <a:spcBef>
                <a:spcPct val="0"/>
              </a:spcBef>
            </a:pPr>
            <a:r>
              <a:rPr lang="lv-LV" altLang="lv-LV" sz="900" b="0" i="1" dirty="0">
                <a:solidFill>
                  <a:prstClr val="black"/>
                </a:solidFill>
                <a:latin typeface="Arial" panose="020B0604020202020204" pitchFamily="34" charset="0"/>
              </a:rPr>
              <a:t>Bāze: respondenti attiecīgajās grupās (skat. "n=" grafikā)</a:t>
            </a:r>
          </a:p>
          <a:p>
            <a:pPr algn="ctr" eaLnBrk="1" fontAlgn="base" latinLnBrk="0" hangingPunct="1">
              <a:spcBef>
                <a:spcPct val="0"/>
              </a:spcBef>
            </a:pPr>
            <a:r>
              <a:rPr lang="lv-LV" altLang="lv-LV" sz="900" b="0" i="1" dirty="0">
                <a:solidFill>
                  <a:prstClr val="black"/>
                </a:solidFill>
                <a:latin typeface="Arial" charset="0"/>
                <a:cs typeface="Arial" charset="0"/>
              </a:rPr>
              <a:t>*</a:t>
            </a:r>
            <a:r>
              <a:rPr lang="it-IT" altLang="lv-LV" sz="900" b="0" i="1" dirty="0">
                <a:solidFill>
                  <a:prstClr val="black"/>
                </a:solidFill>
                <a:latin typeface="Arial" charset="0"/>
                <a:cs typeface="Arial" charset="0"/>
              </a:rPr>
              <a:t>Bāze attiecīgajā apakšgrupā ir salīdzinoši neliela, lai izdarītu drošticamus secinājumus par šo grupu</a:t>
            </a:r>
            <a:r>
              <a:rPr lang="lv-LV" altLang="lv-LV" sz="900" b="0" i="1" dirty="0">
                <a:solidFill>
                  <a:prstClr val="black"/>
                </a:solidFill>
                <a:latin typeface="Arial" panose="020B0604020202020204" pitchFamily="34" charset="0"/>
              </a:rPr>
              <a:t> </a:t>
            </a:r>
          </a:p>
        </p:txBody>
      </p:sp>
      <p:sp>
        <p:nvSpPr>
          <p:cNvPr id="7" name="Title 3">
            <a:extLst>
              <a:ext uri="{FF2B5EF4-FFF2-40B4-BE49-F238E27FC236}">
                <a16:creationId xmlns:a16="http://schemas.microsoft.com/office/drawing/2014/main" id="{EFF91FAD-9583-4F80-9819-04AE729AECC9}"/>
              </a:ext>
            </a:extLst>
          </p:cNvPr>
          <p:cNvSpPr txBox="1">
            <a:spLocks/>
          </p:cNvSpPr>
          <p:nvPr/>
        </p:nvSpPr>
        <p:spPr>
          <a:xfrm>
            <a:off x="-4199" y="89412"/>
            <a:ext cx="7588250" cy="687950"/>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lv-LV" altLang="ko-KR" sz="2400" b="1" cap="all">
                <a:solidFill>
                  <a:schemeClr val="bg1"/>
                </a:solidFill>
                <a:latin typeface="Arial Narrow" panose="020B0606020202030204" pitchFamily="34" charset="0"/>
              </a:rPr>
              <a:t>1. Kultūrtelpas STROPS pamanīšana</a:t>
            </a:r>
            <a:endParaRPr lang="ko-KR" altLang="en-US" sz="2400" b="1" cap="all" dirty="0">
              <a:solidFill>
                <a:schemeClr val="bg1"/>
              </a:solidFill>
              <a:latin typeface="Arial Narrow" panose="020B0606020202030204" pitchFamily="34" charset="0"/>
            </a:endParaRPr>
          </a:p>
        </p:txBody>
      </p:sp>
      <p:sp>
        <p:nvSpPr>
          <p:cNvPr id="9" name="Rectangle 45">
            <a:extLst>
              <a:ext uri="{FF2B5EF4-FFF2-40B4-BE49-F238E27FC236}">
                <a16:creationId xmlns:a16="http://schemas.microsoft.com/office/drawing/2014/main" id="{C43EA4C7-4D96-4BC2-9CAE-A81D51FD6B58}"/>
              </a:ext>
            </a:extLst>
          </p:cNvPr>
          <p:cNvSpPr>
            <a:spLocks noRot="1" noChangeArrowheads="1"/>
          </p:cNvSpPr>
          <p:nvPr/>
        </p:nvSpPr>
        <p:spPr bwMode="auto">
          <a:xfrm>
            <a:off x="11817" y="717597"/>
            <a:ext cx="9144000" cy="433387"/>
          </a:xfrm>
          <a:prstGeom prst="rect">
            <a:avLst/>
          </a:prstGeom>
          <a:no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lv-LV" altLang="lv-LV" sz="1400" b="0" i="1" kern="0" dirty="0">
                <a:latin typeface="Arial" charset="0"/>
                <a:cs typeface="Arial" charset="0"/>
              </a:rPr>
              <a:t>«A2. 2018. un 2019. gadā Ziepniekkalnā, </a:t>
            </a:r>
            <a:r>
              <a:rPr lang="lv-LV" altLang="lv-LV" sz="1400" b="0" i="1" kern="0" dirty="0" err="1">
                <a:latin typeface="Arial" charset="0"/>
                <a:cs typeface="Arial" charset="0"/>
              </a:rPr>
              <a:t>Ēbelmuižas</a:t>
            </a:r>
            <a:r>
              <a:rPr lang="lv-LV" altLang="lv-LV" sz="1400" b="0" i="1" kern="0" dirty="0">
                <a:latin typeface="Arial" charset="0"/>
                <a:cs typeface="Arial" charset="0"/>
              </a:rPr>
              <a:t> parkā, (t. i., pie Valdeķu un Graudu ielas krustojuma) atradās Rīgas Domes mobilā kultūrtelpa STROPS. Vai Jūs bijāt pamanījis/-</a:t>
            </a:r>
            <a:r>
              <a:rPr lang="lv-LV" altLang="lv-LV" sz="1400" b="0" i="1" kern="0" dirty="0" err="1">
                <a:latin typeface="Arial" charset="0"/>
                <a:cs typeface="Arial" charset="0"/>
              </a:rPr>
              <a:t>usi</a:t>
            </a:r>
            <a:r>
              <a:rPr lang="lv-LV" altLang="lv-LV" sz="1400" b="0" i="1" kern="0" dirty="0">
                <a:latin typeface="Arial" charset="0"/>
                <a:cs typeface="Arial" charset="0"/>
              </a:rPr>
              <a:t> šo projektu?»</a:t>
            </a:r>
            <a:endParaRPr kumimoji="0" lang="lv-LV" altLang="lv-LV" sz="1400" b="0" i="1" u="none" strike="noStrike" kern="0" spc="0" normalizeH="0" noProof="0" dirty="0">
              <a:ln>
                <a:noFill/>
              </a:ln>
              <a:effectLst/>
              <a:uLnTx/>
              <a:uFillTx/>
              <a:latin typeface="Arial" charset="0"/>
              <a:cs typeface="Arial" charset="0"/>
            </a:endParaRPr>
          </a:p>
        </p:txBody>
      </p:sp>
      <p:graphicFrame>
        <p:nvGraphicFramePr>
          <p:cNvPr id="10" name="Chart 9">
            <a:extLst>
              <a:ext uri="{FF2B5EF4-FFF2-40B4-BE49-F238E27FC236}">
                <a16:creationId xmlns:a16="http://schemas.microsoft.com/office/drawing/2014/main" id="{01B1F4B7-A108-4D0A-8E3B-7339865B5B76}"/>
              </a:ext>
            </a:extLst>
          </p:cNvPr>
          <p:cNvGraphicFramePr>
            <a:graphicFrameLocks/>
          </p:cNvGraphicFramePr>
          <p:nvPr>
            <p:extLst>
              <p:ext uri="{D42A27DB-BD31-4B8C-83A1-F6EECF244321}">
                <p14:modId xmlns:p14="http://schemas.microsoft.com/office/powerpoint/2010/main" val="4153652493"/>
              </p:ext>
            </p:extLst>
          </p:nvPr>
        </p:nvGraphicFramePr>
        <p:xfrm>
          <a:off x="467544" y="1405547"/>
          <a:ext cx="7448301" cy="4895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51345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6493</TotalTime>
  <Words>2720</Words>
  <Application>Microsoft Office PowerPoint</Application>
  <PresentationFormat>Slaidrāde ekrānā (4:3)</PresentationFormat>
  <Paragraphs>558</Paragraphs>
  <Slides>32</Slides>
  <Notes>23</Notes>
  <HiddenSlides>0</HiddenSlides>
  <MMClips>0</MMClips>
  <ScaleCrop>false</ScaleCrop>
  <HeadingPairs>
    <vt:vector size="8" baseType="variant">
      <vt:variant>
        <vt:lpstr>Lietotie fonti</vt:lpstr>
      </vt:variant>
      <vt:variant>
        <vt:i4>4</vt:i4>
      </vt:variant>
      <vt:variant>
        <vt:lpstr>Dizains</vt:lpstr>
      </vt:variant>
      <vt:variant>
        <vt:i4>1</vt:i4>
      </vt:variant>
      <vt:variant>
        <vt:lpstr>Iegulti OLE serveri</vt:lpstr>
      </vt:variant>
      <vt:variant>
        <vt:i4>1</vt:i4>
      </vt:variant>
      <vt:variant>
        <vt:lpstr>Slaidu virsraksti</vt:lpstr>
      </vt:variant>
      <vt:variant>
        <vt:i4>32</vt:i4>
      </vt:variant>
    </vt:vector>
  </HeadingPairs>
  <TitlesOfParts>
    <vt:vector size="38" baseType="lpstr">
      <vt:lpstr>Arial</vt:lpstr>
      <vt:lpstr>Arial Narrow</vt:lpstr>
      <vt:lpstr>Calibri</vt:lpstr>
      <vt:lpstr>Wingdings</vt:lpstr>
      <vt:lpstr>Custom Design</vt:lpstr>
      <vt:lpstr>Document</vt:lpstr>
      <vt:lpstr>PowerPoint prezentācija</vt:lpstr>
      <vt:lpstr>Saturs</vt:lpstr>
      <vt:lpstr>PowerPoint prezentācija</vt:lpstr>
      <vt:lpstr>PowerPoint prezentācija</vt:lpstr>
      <vt:lpstr>GALVENIE SECINĀJUMI (1)</vt:lpstr>
      <vt:lpstr>GALVENIE SECINĀJUMI (2)</vt:lpstr>
      <vt:lpstr>PowerPoint prezentācija</vt:lpstr>
      <vt:lpstr>1. Kultūrtelpas STROPS pamanīšana</vt:lpstr>
      <vt:lpstr>PowerPoint prezentācija</vt:lpstr>
      <vt:lpstr>2. Kultūrtelpas STROPS pasākumu apmeklēšana</vt:lpstr>
      <vt:lpstr>2. Kultūrtelpas STROPS pasākumu apmeklēšana</vt:lpstr>
      <vt:lpstr>3. Informācijas ieguves vietas par norisēm  kultūrtelpā strops</vt:lpstr>
      <vt:lpstr>4. Apmeklēto pasākumu novērtējums</vt:lpstr>
      <vt:lpstr>5. Paradumu maiņa kultūrtelpas strops iespaidā</vt:lpstr>
      <vt:lpstr>6. Apgalvojumu novērtējums par kultūrtelpu STROPS </vt:lpstr>
      <vt:lpstr>7. Kultūras pasākumi, par kuriem būtu interese</vt:lpstr>
      <vt:lpstr>7. Kultūras pasākumi, par kuriem būtu interese</vt:lpstr>
      <vt:lpstr>7. Kultūras pasākumi, par kuriem būtu interese</vt:lpstr>
      <vt:lpstr>7. Kultūras pasākumi, par kuriem būtu interese</vt:lpstr>
      <vt:lpstr>7. Kultūras pasākumi, par kuriem būtu interese</vt:lpstr>
      <vt:lpstr>7. Kultūras pasākumi, par kuriem būtu interese</vt:lpstr>
      <vt:lpstr>7. Kultūras pasākumi, par kuriem būtu interese</vt:lpstr>
      <vt:lpstr>8. Pēdējā gada laikā apmeklētie pasākumi</vt:lpstr>
      <vt:lpstr>8. Pēdējā gada laikā apmeklētie pasākumi</vt:lpstr>
      <vt:lpstr>9. Rīgas centrālās bibliotēkas pludmales  lasītavas pamanīšana</vt:lpstr>
      <vt:lpstr>9. Rīgas centrālās bibliotēkas pludmales  lasītavas pamanīšana</vt:lpstr>
      <vt:lpstr>10. Rīgas centrālās bibliotēkas pludmales  lasītavas apmeklēšana</vt:lpstr>
      <vt:lpstr>10. Rīgas centrālās bibliotēkas pludmales  lasītavas apmeklēšana</vt:lpstr>
      <vt:lpstr>PowerPoint prezentācija</vt:lpstr>
      <vt:lpstr>PowerPoint prezentācija</vt:lpstr>
      <vt:lpstr>PowerPoint prezentācija</vt:lpstr>
      <vt:lpstr>PowerPoint prezentācija</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Valērija Zirdziņa</cp:lastModifiedBy>
  <cp:revision>563</cp:revision>
  <cp:lastPrinted>2018-08-31T11:03:49Z</cp:lastPrinted>
  <dcterms:created xsi:type="dcterms:W3CDTF">2014-04-01T16:35:38Z</dcterms:created>
  <dcterms:modified xsi:type="dcterms:W3CDTF">2020-02-26T07:36:26Z</dcterms:modified>
</cp:coreProperties>
</file>